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64" r:id="rId3"/>
    <p:sldId id="261" r:id="rId4"/>
    <p:sldId id="265" r:id="rId5"/>
    <p:sldId id="263" r:id="rId6"/>
    <p:sldId id="257" r:id="rId7"/>
    <p:sldId id="258" r:id="rId8"/>
    <p:sldId id="259" r:id="rId9"/>
    <p:sldId id="260" r:id="rId10"/>
    <p:sldId id="262" r:id="rId1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30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D4FBE15-7E56-4A6B-8A61-1D2B16EEE608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3AAFA8E-CFE5-4C1E-B15A-D4D7EAE49E3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2048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A28EE6-FEFE-438E-BF50-7DA877E5F51E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2355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B792EF-7FC6-4AC9-85CD-84FFAA4FDAD5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5" name="矩形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6" name="矩形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7" name="矩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10" name="直線接點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1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2" name="直線接點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3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4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5" name="直線接點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6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7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8" name="橢圓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9" name="橢圓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20" name="橢圓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21" name="橢圓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22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03D7F-EE56-4CED-8B5F-05A551B7C887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23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4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2E212-E021-47E6-9836-8103DFE17C9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8CBE0A8-7935-4CA1-8EF8-225E4625407B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5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173C43C-25DE-4178-849A-563153E124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5" name="矩形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6" name="矩形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7" name="矩形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8" name="直線接點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9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0" name="直線接點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1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2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3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4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5" name="橢圓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6" name="橢圓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7" name="橢圓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8" name="橢圓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19" name="直線接點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082BD-12D8-42DE-B798-DA0860441734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21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2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C1784-CC5E-4D04-BC0A-FAA12300298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BADD8-BC97-40FD-AEAA-353DF4685FC0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57C2F-444F-4F9C-BA9B-BF5F9BED3A6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28F6-EC65-476B-8291-E4C3C8F34B21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8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86BCC-C334-4179-BD33-95AFA855770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80CA80E-62B2-475B-BA4C-FF804EAD0EAD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4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CCBDE39-9609-4428-BEB5-226CCB6B13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5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9C3D3-69D2-42F4-9721-4863E687A2BB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139EF-EEE1-4DF1-9ADC-D2795E616C7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>
              <a:latin typeface="+mn-lt"/>
              <a:ea typeface="+mn-ea"/>
            </a:endParaRPr>
          </a:p>
        </p:txBody>
      </p:sp>
      <p:sp>
        <p:nvSpPr>
          <p:cNvPr id="6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>
              <a:latin typeface="+mn-lt"/>
              <a:ea typeface="+mn-ea"/>
            </a:endParaRPr>
          </a:p>
        </p:txBody>
      </p:sp>
      <p:sp>
        <p:nvSpPr>
          <p:cNvPr id="7" name="直線接點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>
              <a:latin typeface="+mn-lt"/>
              <a:ea typeface="+mn-ea"/>
            </a:endParaRPr>
          </a:p>
        </p:txBody>
      </p:sp>
      <p:sp>
        <p:nvSpPr>
          <p:cNvPr id="8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9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10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1" name="橢圓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F5F12FC-2B53-49E0-8762-0FE12F54B16E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13" name="投影片編號版面配置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9B64DA8-950C-4032-B81F-8EB7DCF75A3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" name="頁尾版面配置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6" name="橢圓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7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8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9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0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>
              <a:latin typeface="+mn-lt"/>
              <a:ea typeface="+mn-ea"/>
            </a:endParaRPr>
          </a:p>
        </p:txBody>
      </p:sp>
      <p:sp>
        <p:nvSpPr>
          <p:cNvPr id="11" name="直線接點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>
              <a:latin typeface="+mn-lt"/>
              <a:ea typeface="+mn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9D08947-AB60-4456-BA85-A65B45FCD644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13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C8B8FE7-45F8-48A7-8C52-C680DE46BEF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4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411EB-5954-4028-9BE3-A8D9E47061F3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86A8C-D1FF-42B8-83C2-F5E0E8F50D7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42B4C-2FAE-4972-A6D7-0F178A7E4390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51E1D-9988-4DEB-A921-29AB45A8341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>
              <a:latin typeface="+mn-lt"/>
              <a:ea typeface="+mn-ea"/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8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B62760D-EA2F-4FAA-B1C8-BAE0667A1D34}" type="datetimeFigureOut">
              <a:rPr lang="zh-TW" altLang="en-US"/>
              <a:pPr>
                <a:defRPr/>
              </a:pPr>
              <a:t>2014/9/24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+mn-lt"/>
              <a:ea typeface="+mn-ea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F64C581-9DF7-420D-BD9E-2CE1CD9F49C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1" r:id="rId4"/>
    <p:sldLayoutId id="2147483730" r:id="rId5"/>
    <p:sldLayoutId id="2147483735" r:id="rId6"/>
    <p:sldLayoutId id="2147483729" r:id="rId7"/>
    <p:sldLayoutId id="2147483736" r:id="rId8"/>
    <p:sldLayoutId id="2147483737" r:id="rId9"/>
    <p:sldLayoutId id="2147483728" r:id="rId10"/>
    <p:sldLayoutId id="214748372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weetheartkitchen.com/cuisine/%e9%ba%b5%e5%8c%85/" TargetMode="External"/><Relationship Id="rId2" Type="http://schemas.openxmlformats.org/officeDocument/2006/relationships/hyperlink" Target="http://sweetheartkitchen.com/cuisine/%e7%83%a4%e7%84%97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7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gif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396875" y="-1323975"/>
            <a:ext cx="7500938" cy="34702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4800" cap="none" smtClean="0">
                <a:solidFill>
                  <a:srgbClr val="3366FF"/>
                </a:solidFill>
                <a:latin typeface="標楷體" pitchFamily="65" charset="-120"/>
                <a:ea typeface="標楷體" pitchFamily="65" charset="-120"/>
              </a:rPr>
              <a:t>德國特色美食</a:t>
            </a:r>
            <a:r>
              <a:rPr lang="en-US" altLang="zh-TW" sz="4800" cap="none" smtClean="0">
                <a:solidFill>
                  <a:srgbClr val="3366FF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800" cap="none" smtClean="0">
                <a:solidFill>
                  <a:srgbClr val="3366FF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8800" cap="none" smtClean="0">
                <a:solidFill>
                  <a:srgbClr val="3366FF"/>
                </a:solidFill>
                <a:latin typeface="標楷體" pitchFamily="65" charset="-120"/>
                <a:ea typeface="標楷體" pitchFamily="65" charset="-120"/>
              </a:rPr>
              <a:t>德國結麵包</a:t>
            </a:r>
          </a:p>
        </p:txBody>
      </p:sp>
      <p:pic>
        <p:nvPicPr>
          <p:cNvPr id="14338" name="圖片 3" descr="a1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620713"/>
            <a:ext cx="143033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圖片 4" descr="Kogepan14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643563"/>
            <a:ext cx="233045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文字方塊 5"/>
          <p:cNvSpPr txBox="1">
            <a:spLocks noChangeArrowheads="1"/>
          </p:cNvSpPr>
          <p:nvPr/>
        </p:nvSpPr>
        <p:spPr bwMode="auto">
          <a:xfrm>
            <a:off x="5148263" y="5661025"/>
            <a:ext cx="31670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540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304</a:t>
            </a:r>
            <a:r>
              <a:rPr kumimoji="0" lang="zh-TW" altLang="en-US" sz="540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kumimoji="0" lang="en-US" altLang="zh-TW" sz="540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540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組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116013" y="5157788"/>
            <a:ext cx="80279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b="1"/>
              <a:t>組員</a:t>
            </a:r>
            <a:r>
              <a:rPr lang="en-US" altLang="zh-TW" b="1"/>
              <a:t>:</a:t>
            </a:r>
            <a:r>
              <a:rPr lang="zh-TW" altLang="en-US" b="1"/>
              <a:t>許婕榆、林巧湲、高庭萱、張百嫻、吳靜蘭</a:t>
            </a:r>
          </a:p>
        </p:txBody>
      </p:sp>
      <p:pic>
        <p:nvPicPr>
          <p:cNvPr id="14346" name="Picture 10" descr="br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2133600"/>
            <a:ext cx="4537075" cy="30384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圖片 3" descr="Kogepan09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5372100"/>
            <a:ext cx="11430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2"/>
          <p:cNvSpPr txBox="1"/>
          <p:nvPr/>
        </p:nvSpPr>
        <p:spPr>
          <a:xfrm>
            <a:off x="539750" y="404813"/>
            <a:ext cx="8150225" cy="5948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kumimoji="0" lang="zh-TW" altLang="en-US" sz="4800" b="1" u="sng">
                <a:solidFill>
                  <a:srgbClr val="FF0000"/>
                </a:solidFill>
                <a:latin typeface="標楷體"/>
                <a:ea typeface="標楷體" pitchFamily="65" charset="-120"/>
              </a:rPr>
              <a:t> </a:t>
            </a:r>
            <a:r>
              <a:rPr kumimoji="0" lang="zh-TW" altLang="en-US" sz="4800" b="1" u="sng">
                <a:solidFill>
                  <a:srgbClr val="FF0000"/>
                </a:solidFill>
                <a:latin typeface="Century Schoolbook"/>
                <a:ea typeface="標楷體" pitchFamily="65" charset="-120"/>
              </a:rPr>
              <a:t>德國結的由來</a:t>
            </a:r>
          </a:p>
          <a:p>
            <a:r>
              <a:rPr kumimoji="0" lang="zh-TW" altLang="en-US" b="1"/>
              <a:t>有關於德國結 麵包</a:t>
            </a:r>
            <a:r>
              <a:rPr kumimoji="0" lang="en-US" altLang="zh-TW" b="1"/>
              <a:t>/Laugenbrezel </a:t>
            </a:r>
            <a:r>
              <a:rPr kumimoji="0" lang="zh-TW" altLang="en-US" b="1"/>
              <a:t>的創作，</a:t>
            </a:r>
            <a:r>
              <a:rPr kumimoji="0" lang="zh-TW" altLang="en-US" b="1">
                <a:solidFill>
                  <a:schemeClr val="accent1"/>
                </a:solidFill>
              </a:rPr>
              <a:t>每一個地方的故事版本都不同。</a:t>
            </a:r>
          </a:p>
          <a:p>
            <a:endParaRPr kumimoji="0" lang="zh-TW" altLang="en-US" b="1">
              <a:solidFill>
                <a:schemeClr val="accent1"/>
              </a:solidFill>
            </a:endParaRPr>
          </a:p>
          <a:p>
            <a:r>
              <a:rPr kumimoji="0" lang="zh-TW" altLang="en-US" b="1"/>
              <a:t>其中一則故事是這樣～於</a:t>
            </a:r>
            <a:r>
              <a:rPr kumimoji="0" lang="en-US" altLang="zh-TW" b="1"/>
              <a:t>1839</a:t>
            </a:r>
            <a:r>
              <a:rPr kumimoji="0" lang="zh-TW" altLang="en-US" b="1"/>
              <a:t>年一位幕尼黑皇家咖</a:t>
            </a:r>
          </a:p>
          <a:p>
            <a:endParaRPr kumimoji="0" lang="zh-TW" altLang="en-US" b="1"/>
          </a:p>
          <a:p>
            <a:r>
              <a:rPr kumimoji="0" lang="zh-TW" altLang="en-US" b="1"/>
              <a:t>啡廳的烘培師，烘培中的他準備將糖水刷在他的麵</a:t>
            </a:r>
          </a:p>
          <a:p>
            <a:endParaRPr kumimoji="0" lang="zh-TW" altLang="en-US" b="1"/>
          </a:p>
          <a:p>
            <a:r>
              <a:rPr kumimoji="0" lang="zh-TW" altLang="en-US" b="1"/>
              <a:t>包上，卻不小心將清潔、消毒麵包檯面的清潔劑</a:t>
            </a:r>
          </a:p>
          <a:p>
            <a:endParaRPr kumimoji="0" lang="en-US" altLang="zh-TW" b="1"/>
          </a:p>
          <a:p>
            <a:r>
              <a:rPr kumimoji="0" lang="en-US" altLang="zh-TW" b="1"/>
              <a:t>〝</a:t>
            </a:r>
            <a:r>
              <a:rPr kumimoji="0" lang="zh-TW" altLang="en-US" b="1"/>
              <a:t>氫氧化納水</a:t>
            </a:r>
            <a:r>
              <a:rPr kumimoji="0" lang="en-US" altLang="zh-TW" b="1"/>
              <a:t>〞</a:t>
            </a:r>
            <a:r>
              <a:rPr kumimoji="0" lang="zh-TW" altLang="en-US" b="1"/>
              <a:t>給刷在麵包上，陰錯陽差的產生這</a:t>
            </a:r>
          </a:p>
          <a:p>
            <a:endParaRPr kumimoji="0" lang="zh-TW" altLang="en-US" b="1"/>
          </a:p>
          <a:p>
            <a:r>
              <a:rPr kumimoji="0" lang="zh-TW" altLang="en-US" b="1"/>
              <a:t>個獨特的薄脆的棕色皮、軟中心的麵包。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圖片 7" descr="a9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214313"/>
            <a:ext cx="1714500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395288" y="476250"/>
            <a:ext cx="7993062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zh-TW" altLang="en-US" b="1"/>
              <a:t>他的客人非常喜愛這個麵包的滋味，而造就成這</a:t>
            </a:r>
          </a:p>
          <a:p>
            <a:endParaRPr kumimoji="0" lang="zh-TW" altLang="en-US" b="1"/>
          </a:p>
          <a:p>
            <a:r>
              <a:rPr kumimoji="0" lang="zh-TW" altLang="en-US" b="1"/>
              <a:t>一款受歡迎的</a:t>
            </a:r>
            <a:r>
              <a:rPr kumimoji="0" lang="en-US" altLang="zh-TW" b="1"/>
              <a:t>〝</a:t>
            </a:r>
            <a:r>
              <a:rPr kumimoji="0" lang="zh-TW" altLang="en-US" b="1"/>
              <a:t>德國結 麵包</a:t>
            </a:r>
            <a:r>
              <a:rPr kumimoji="0" lang="en-US" altLang="zh-TW" b="1"/>
              <a:t>/Laugenbrezel〞</a:t>
            </a:r>
            <a:r>
              <a:rPr kumimoji="0" lang="zh-TW" altLang="en-US" b="1"/>
              <a:t>。</a:t>
            </a:r>
          </a:p>
          <a:p>
            <a:pPr>
              <a:spcBef>
                <a:spcPct val="50000"/>
              </a:spcBef>
            </a:pPr>
            <a:endParaRPr lang="zh-TW" altLang="en-US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3635375" y="2420938"/>
            <a:ext cx="5184775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zh-TW" altLang="en-US" b="1"/>
              <a:t>至於德國結 麵包的形狀則有人</a:t>
            </a:r>
          </a:p>
          <a:p>
            <a:endParaRPr kumimoji="0" lang="zh-TW" altLang="en-US" b="1"/>
          </a:p>
          <a:p>
            <a:r>
              <a:rPr kumimoji="0" lang="zh-TW" altLang="en-US" b="1"/>
              <a:t>說起源於</a:t>
            </a:r>
            <a:r>
              <a:rPr kumimoji="0" lang="zh-TW" altLang="en-US" b="1">
                <a:solidFill>
                  <a:schemeClr val="accent1"/>
                </a:solidFill>
              </a:rPr>
              <a:t>羅馬的環形建築。</a:t>
            </a:r>
            <a:r>
              <a:rPr kumimoji="0" lang="zh-TW" altLang="en-US" b="1"/>
              <a:t>也有</a:t>
            </a:r>
          </a:p>
          <a:p>
            <a:endParaRPr kumimoji="0" lang="zh-TW" altLang="en-US" b="1"/>
          </a:p>
          <a:p>
            <a:r>
              <a:rPr kumimoji="0" lang="zh-TW" altLang="en-US" b="1"/>
              <a:t>人說是起源於一個修道院，在那</a:t>
            </a:r>
          </a:p>
          <a:p>
            <a:endParaRPr kumimoji="0" lang="zh-TW" altLang="en-US" b="1"/>
          </a:p>
          <a:p>
            <a:r>
              <a:rPr kumimoji="0" lang="zh-TW" altLang="en-US" b="1"/>
              <a:t>裡的麵包形狀被製作成</a:t>
            </a:r>
            <a:r>
              <a:rPr kumimoji="0" lang="zh-TW" altLang="en-US" b="1">
                <a:solidFill>
                  <a:schemeClr val="accent1"/>
                </a:solidFill>
              </a:rPr>
              <a:t>僧侶雙手</a:t>
            </a:r>
          </a:p>
          <a:p>
            <a:endParaRPr kumimoji="0" lang="zh-TW" altLang="en-US" b="1">
              <a:solidFill>
                <a:schemeClr val="accent1"/>
              </a:solidFill>
            </a:endParaRPr>
          </a:p>
          <a:p>
            <a:r>
              <a:rPr kumimoji="0" lang="zh-TW" altLang="en-US" b="1">
                <a:solidFill>
                  <a:schemeClr val="accent1"/>
                </a:solidFill>
              </a:rPr>
              <a:t>環抱在胸前祈禱的樣子</a:t>
            </a:r>
            <a:r>
              <a:rPr kumimoji="0" lang="zh-TW" altLang="en-US" b="1"/>
              <a:t>。</a:t>
            </a:r>
          </a:p>
          <a:p>
            <a:r>
              <a:rPr kumimoji="0" lang="zh-TW" altLang="en-US" b="1"/>
              <a:t/>
            </a:r>
            <a:br>
              <a:rPr kumimoji="0" lang="zh-TW" altLang="en-US" b="1"/>
            </a:br>
            <a:endParaRPr kumimoji="0" lang="en-US" altLang="zh-TW" b="1"/>
          </a:p>
        </p:txBody>
      </p:sp>
      <p:pic>
        <p:nvPicPr>
          <p:cNvPr id="24587" name="Picture 10" descr="DSC_44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429000"/>
            <a:ext cx="2881313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6013" y="3284538"/>
            <a:ext cx="7286625" cy="250031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TW" altLang="en-US" sz="2600" b="1" cap="none" smtClean="0">
                <a:solidFill>
                  <a:schemeClr val="tx1"/>
                </a:solidFill>
              </a:rPr>
              <a:t> </a:t>
            </a:r>
            <a:br>
              <a:rPr lang="zh-TW" altLang="en-US" sz="2600" b="1" cap="none" smtClean="0">
                <a:solidFill>
                  <a:schemeClr val="tx1"/>
                </a:solidFill>
              </a:rPr>
            </a:br>
            <a:r>
              <a:rPr lang="zh-TW" altLang="en-US" sz="2600" b="1" cap="none" smtClean="0">
                <a:solidFill>
                  <a:schemeClr val="tx1"/>
                </a:solidFill>
              </a:rPr>
              <a:t/>
            </a:r>
            <a:br>
              <a:rPr lang="zh-TW" altLang="en-US" sz="2600" b="1" cap="none" smtClean="0">
                <a:solidFill>
                  <a:schemeClr val="tx1"/>
                </a:solidFill>
              </a:rPr>
            </a:br>
            <a:endParaRPr lang="zh-TW" altLang="en-US" sz="2600" b="1" cap="none" smtClean="0">
              <a:solidFill>
                <a:schemeClr val="tx1"/>
              </a:solidFill>
            </a:endParaRPr>
          </a:p>
        </p:txBody>
      </p:sp>
      <p:pic>
        <p:nvPicPr>
          <p:cNvPr id="16386" name="內容版面配置區 3" descr="Kogepan02.gi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0"/>
            <a:ext cx="933450" cy="1214438"/>
          </a:xfrm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79388" y="1268413"/>
            <a:ext cx="8532812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>
                <a:ea typeface="標楷體" pitchFamily="65" charset="-120"/>
              </a:rPr>
              <a:t>德國結在歐洲可以算是</a:t>
            </a:r>
            <a:r>
              <a:rPr lang="zh-TW" altLang="en-US" sz="3200" b="1">
                <a:solidFill>
                  <a:schemeClr val="accent1"/>
                </a:solidFill>
                <a:ea typeface="標楷體" pitchFamily="65" charset="-120"/>
              </a:rPr>
              <a:t>國民美食</a:t>
            </a:r>
            <a:r>
              <a:rPr lang="zh-TW" altLang="en-US" sz="3200" b="1">
                <a:ea typeface="標楷體" pitchFamily="65" charset="-120"/>
              </a:rPr>
              <a:t>，在德國與奧</a:t>
            </a:r>
          </a:p>
          <a:p>
            <a:pPr>
              <a:spcBef>
                <a:spcPct val="50000"/>
              </a:spcBef>
            </a:pPr>
            <a:r>
              <a:rPr lang="zh-TW" altLang="en-US" sz="3200" b="1">
                <a:ea typeface="標楷體" pitchFamily="65" charset="-120"/>
              </a:rPr>
              <a:t>地利大小酒館都可以看到他的蹤跡，有趣的是</a:t>
            </a:r>
          </a:p>
          <a:p>
            <a:pPr>
              <a:spcBef>
                <a:spcPct val="50000"/>
              </a:spcBef>
            </a:pPr>
            <a:r>
              <a:rPr lang="zh-TW" altLang="en-US" sz="3200" b="1">
                <a:ea typeface="標楷體" pitchFamily="65" charset="-120"/>
              </a:rPr>
              <a:t>很多媽媽在嬰兒開始長牙可以吃副食品時，也</a:t>
            </a:r>
          </a:p>
          <a:p>
            <a:pPr>
              <a:spcBef>
                <a:spcPct val="50000"/>
              </a:spcBef>
            </a:pPr>
            <a:r>
              <a:rPr lang="zh-TW" altLang="en-US" sz="3200" b="1">
                <a:ea typeface="標楷體" pitchFamily="65" charset="-120"/>
              </a:rPr>
              <a:t>會給這一款德國結當做幼兒磨牙的點心，所以</a:t>
            </a:r>
          </a:p>
          <a:p>
            <a:pPr>
              <a:spcBef>
                <a:spcPct val="50000"/>
              </a:spcBef>
            </a:pPr>
            <a:r>
              <a:rPr lang="zh-TW" altLang="en-US" sz="3200" b="1">
                <a:ea typeface="標楷體" pitchFamily="65" charset="-120"/>
              </a:rPr>
              <a:t>在歐洲常常可以看到做在嬰兒車裡的幼兒啃著</a:t>
            </a:r>
          </a:p>
          <a:p>
            <a:pPr>
              <a:spcBef>
                <a:spcPct val="50000"/>
              </a:spcBef>
            </a:pPr>
            <a:r>
              <a:rPr lang="zh-TW" altLang="en-US" sz="3200" b="1">
                <a:ea typeface="標楷體" pitchFamily="65" charset="-120"/>
              </a:rPr>
              <a:t>這一款麵包，而很好奇的是幾乎</a:t>
            </a:r>
            <a:r>
              <a:rPr lang="zh-TW" altLang="en-US" sz="3200" b="1">
                <a:solidFill>
                  <a:schemeClr val="accent1"/>
                </a:solidFill>
                <a:ea typeface="標楷體" pitchFamily="65" charset="-120"/>
              </a:rPr>
              <a:t>多數的幼兒都非常喜歡這一款麵包</a:t>
            </a:r>
            <a:r>
              <a:rPr lang="zh-TW" altLang="en-US" sz="3200" b="1"/>
              <a:t>。</a:t>
            </a:r>
          </a:p>
          <a:p>
            <a:pPr>
              <a:spcBef>
                <a:spcPct val="50000"/>
              </a:spcBef>
            </a:pPr>
            <a:endParaRPr lang="zh-TW" altLang="en-US" sz="3200" b="1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1547813" y="333375"/>
            <a:ext cx="47879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4800" b="1" u="sng">
                <a:solidFill>
                  <a:srgbClr val="FF0000"/>
                </a:solidFill>
              </a:rPr>
              <a:t>德國結的介紹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8" descr="57. 來自德國烘焙家族 道地紮實口感麵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4286250"/>
            <a:ext cx="30718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12" descr="趕快 找 出 上回 拍 的 德國 結 照片 來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1714500"/>
            <a:ext cx="33289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14" descr="慢慢的他還是發起來了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1714500"/>
            <a:ext cx="3071813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8" descr="https://sp.yimg.com/ib/th?id=HN.607991529147858944&amp;pid=15.1&amp;P=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3988" y="4286250"/>
            <a:ext cx="34305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圖片 15" descr="a05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857250"/>
            <a:ext cx="14287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1071563" y="214313"/>
            <a:ext cx="746125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kumimoji="0" lang="zh-TW" altLang="en-US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德國結麵包撒上粗鹽</a:t>
            </a:r>
            <a:r>
              <a:rPr kumimoji="0" lang="en-US" altLang="zh-TW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kumimoji="0" lang="zh-TW" altLang="en-US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鹹中帶著香</a:t>
            </a:r>
            <a:r>
              <a:rPr kumimoji="0" lang="en-US" altLang="zh-TW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Q</a:t>
            </a:r>
            <a:r>
              <a:rPr kumimoji="0" lang="zh-TW" altLang="en-US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嚼勁</a:t>
            </a:r>
            <a:r>
              <a:rPr kumimoji="0" lang="en-US" altLang="zh-TW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kumimoji="0" lang="zh-TW" altLang="en-US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利用酵母和粗鹽的簡單組合</a:t>
            </a:r>
            <a:r>
              <a:rPr kumimoji="0" lang="en-US" altLang="zh-TW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kumimoji="0" lang="zh-TW" altLang="en-US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焦褐色外皮</a:t>
            </a:r>
            <a:r>
              <a:rPr kumimoji="0" lang="en-US" altLang="zh-TW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,</a:t>
            </a:r>
            <a:r>
              <a:rPr kumimoji="0" lang="zh-TW" altLang="en-US">
                <a:solidFill>
                  <a:srgbClr val="414752"/>
                </a:solidFill>
                <a:latin typeface="標楷體" pitchFamily="65" charset="-120"/>
                <a:ea typeface="標楷體" pitchFamily="65" charset="-120"/>
              </a:rPr>
              <a:t>嚼勁十足</a:t>
            </a:r>
            <a:endParaRPr kumimoji="0" lang="zh-TW" altLang="en-US">
              <a:solidFill>
                <a:srgbClr val="414752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>
          <a:xfrm>
            <a:off x="3143250" y="285750"/>
            <a:ext cx="3714750" cy="121443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600" cap="all" dirty="0" smtClean="0"/>
              <a:t>材料</a:t>
            </a:r>
            <a:r>
              <a:rPr lang="en-US" cap="all" dirty="0" smtClean="0"/>
              <a:t/>
            </a:r>
            <a:br>
              <a:rPr lang="en-US" cap="all" dirty="0" smtClean="0"/>
            </a:br>
            <a:endParaRPr lang="zh-TW" alt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>
          <a:xfrm>
            <a:off x="2071688" y="1214438"/>
            <a:ext cx="6858000" cy="5357812"/>
          </a:xfrm>
        </p:spPr>
        <p:txBody>
          <a:bodyPr>
            <a:noAutofit/>
          </a:bodyPr>
          <a:lstStyle/>
          <a:p>
            <a:r>
              <a:rPr lang="zh-TW" altLang="en-US" sz="2200" smtClean="0">
                <a:latin typeface="新細明體" charset="-120"/>
              </a:rPr>
              <a:t>中筋麵粉</a:t>
            </a:r>
            <a:r>
              <a:rPr lang="en-US" altLang="zh-TW" sz="2200" smtClean="0">
                <a:latin typeface="新細明體" charset="-120"/>
              </a:rPr>
              <a:t>(</a:t>
            </a:r>
            <a:r>
              <a:rPr lang="en-US" altLang="zh-TW" sz="2200" smtClean="0"/>
              <a:t>630g(4½</a:t>
            </a:r>
            <a:r>
              <a:rPr lang="zh-TW" altLang="en-US" sz="2200" smtClean="0">
                <a:latin typeface="新細明體" charset="-120"/>
              </a:rPr>
              <a:t>杯</a:t>
            </a:r>
            <a:r>
              <a:rPr lang="en-US" altLang="zh-TW" sz="2200" smtClean="0">
                <a:latin typeface="新細明體" charset="-120"/>
              </a:rPr>
              <a:t>)</a:t>
            </a:r>
            <a:r>
              <a:rPr lang="zh-TW" altLang="en-US" sz="2200" smtClean="0">
                <a:latin typeface="新細明體" charset="-120"/>
              </a:rPr>
              <a:t> 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溫水</a:t>
            </a:r>
            <a:r>
              <a:rPr lang="en-US" altLang="zh-TW" sz="2200" smtClean="0">
                <a:latin typeface="新細明體" charset="-120"/>
              </a:rPr>
              <a:t>325</a:t>
            </a:r>
            <a:r>
              <a:rPr lang="zh-TW" altLang="en-US" sz="2200" smtClean="0">
                <a:latin typeface="新細明體" charset="-120"/>
              </a:rPr>
              <a:t>毫升</a:t>
            </a:r>
            <a:r>
              <a:rPr lang="en-US" altLang="zh-TW" sz="2200" smtClean="0">
                <a:latin typeface="新細明體" charset="-120"/>
              </a:rPr>
              <a:t>(1</a:t>
            </a:r>
            <a:r>
              <a:rPr lang="zh-TW" altLang="en-US" sz="2200" smtClean="0">
                <a:latin typeface="新細明體" charset="-120"/>
              </a:rPr>
              <a:t>杯</a:t>
            </a:r>
            <a:r>
              <a:rPr lang="en-US" altLang="zh-TW" sz="2200" smtClean="0">
                <a:latin typeface="新細明體" charset="-120"/>
              </a:rPr>
              <a:t>)</a:t>
            </a:r>
          </a:p>
          <a:p>
            <a:r>
              <a:rPr lang="zh-TW" altLang="en-US" sz="2200" smtClean="0">
                <a:latin typeface="新細明體" charset="-120"/>
              </a:rPr>
              <a:t>砂糖</a:t>
            </a:r>
            <a:r>
              <a:rPr lang="en-US" altLang="zh-TW" sz="2200" smtClean="0">
                <a:latin typeface="新細明體" charset="-120"/>
              </a:rPr>
              <a:t>1</a:t>
            </a:r>
            <a:r>
              <a:rPr lang="zh-TW" altLang="en-US" sz="2200" smtClean="0">
                <a:latin typeface="新細明體" charset="-120"/>
              </a:rPr>
              <a:t>湯匙鹽</a:t>
            </a:r>
            <a:r>
              <a:rPr lang="en-US" altLang="zh-TW" sz="2200" smtClean="0">
                <a:latin typeface="新細明體" charset="-120"/>
              </a:rPr>
              <a:t>1½</a:t>
            </a:r>
          </a:p>
          <a:p>
            <a:r>
              <a:rPr lang="zh-TW" altLang="en-US" sz="2200" smtClean="0">
                <a:latin typeface="新細明體" charset="-120"/>
              </a:rPr>
              <a:t>茶匙酵母</a:t>
            </a:r>
            <a:r>
              <a:rPr lang="en-US" altLang="zh-TW" sz="2200" smtClean="0">
                <a:latin typeface="新細明體" charset="-120"/>
              </a:rPr>
              <a:t>11</a:t>
            </a:r>
            <a:r>
              <a:rPr lang="zh-TW" altLang="en-US" sz="2200" smtClean="0">
                <a:latin typeface="新細明體" charset="-120"/>
              </a:rPr>
              <a:t>克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無鹽牛油切粒</a:t>
            </a:r>
            <a:r>
              <a:rPr lang="en-US" altLang="zh-TW" sz="2200" smtClean="0">
                <a:latin typeface="新細明體" charset="-120"/>
              </a:rPr>
              <a:t>(</a:t>
            </a:r>
            <a:r>
              <a:rPr lang="zh-TW" altLang="en-US" sz="2200" smtClean="0">
                <a:latin typeface="新細明體" charset="-120"/>
              </a:rPr>
              <a:t>室溫</a:t>
            </a:r>
            <a:r>
              <a:rPr lang="en-US" altLang="zh-TW" sz="2200" smtClean="0">
                <a:latin typeface="新細明體" charset="-120"/>
              </a:rPr>
              <a:t>)20</a:t>
            </a:r>
            <a:r>
              <a:rPr lang="zh-TW" altLang="en-US" sz="2200" smtClean="0">
                <a:latin typeface="新細明體" charset="-120"/>
              </a:rPr>
              <a:t>克</a:t>
            </a:r>
          </a:p>
          <a:p>
            <a:r>
              <a:rPr lang="zh-TW" altLang="en-US" sz="2200" smtClean="0">
                <a:latin typeface="新細明體" charset="-120"/>
              </a:rPr>
              <a:t>燙灼鹼水水</a:t>
            </a:r>
            <a:r>
              <a:rPr lang="en-US" altLang="zh-TW" sz="2200" smtClean="0">
                <a:latin typeface="新細明體" charset="-120"/>
              </a:rPr>
              <a:t>600</a:t>
            </a:r>
            <a:r>
              <a:rPr lang="zh-TW" altLang="en-US" sz="2200" smtClean="0">
                <a:latin typeface="新細明體" charset="-120"/>
              </a:rPr>
              <a:t>毫升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泡打粉</a:t>
            </a:r>
            <a:r>
              <a:rPr lang="en-US" altLang="zh-TW" sz="2200" smtClean="0">
                <a:latin typeface="新細明體" charset="-120"/>
              </a:rPr>
              <a:t>(</a:t>
            </a:r>
            <a:r>
              <a:rPr lang="en-US" altLang="zh-TW" sz="2200" smtClean="0"/>
              <a:t>Baking Powder)20</a:t>
            </a:r>
            <a:r>
              <a:rPr lang="zh-TW" altLang="en-US" sz="2200" smtClean="0">
                <a:latin typeface="新細明體" charset="-120"/>
              </a:rPr>
              <a:t>克</a:t>
            </a:r>
          </a:p>
          <a:p>
            <a:r>
              <a:rPr lang="zh-TW" altLang="en-US" sz="2200" smtClean="0">
                <a:latin typeface="新細明體" charset="-120"/>
              </a:rPr>
              <a:t>裝飾及調味雞蛋</a:t>
            </a:r>
            <a:r>
              <a:rPr lang="en-US" altLang="zh-TW" sz="2200" smtClean="0">
                <a:latin typeface="新細明體" charset="-120"/>
              </a:rPr>
              <a:t>1</a:t>
            </a:r>
            <a:r>
              <a:rPr lang="zh-TW" altLang="en-US" sz="2200" smtClean="0">
                <a:latin typeface="新細明體" charset="-120"/>
              </a:rPr>
              <a:t>顆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粗粒海鹽</a:t>
            </a:r>
            <a:r>
              <a:rPr lang="en-US" altLang="zh-TW" sz="2200" smtClean="0">
                <a:latin typeface="新細明體" charset="-120"/>
              </a:rPr>
              <a:t>/</a:t>
            </a:r>
            <a:r>
              <a:rPr lang="zh-TW" altLang="en-US" sz="2200" smtClean="0">
                <a:latin typeface="新細明體" charset="-120"/>
              </a:rPr>
              <a:t>粗鹽粒適量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芝麻適量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各類瓜子</a:t>
            </a:r>
            <a:endParaRPr lang="en-US" altLang="zh-TW" sz="2200" smtClean="0">
              <a:latin typeface="新細明體" charset="-120"/>
            </a:endParaRPr>
          </a:p>
          <a:p>
            <a:r>
              <a:rPr lang="zh-TW" altLang="en-US" sz="2200" smtClean="0">
                <a:latin typeface="新細明體" charset="-120"/>
              </a:rPr>
              <a:t>適量砂糖</a:t>
            </a:r>
            <a:r>
              <a:rPr lang="en-US" altLang="zh-TW" sz="2200" smtClean="0">
                <a:latin typeface="新細明體" charset="-120"/>
              </a:rPr>
              <a:t>+</a:t>
            </a:r>
            <a:r>
              <a:rPr lang="zh-TW" altLang="en-US" sz="2200" smtClean="0">
                <a:latin typeface="新細明體" charset="-120"/>
              </a:rPr>
              <a:t>玉桂粉</a:t>
            </a:r>
            <a:r>
              <a:rPr lang="en-US" altLang="zh-TW" sz="2200" smtClean="0">
                <a:latin typeface="新細明體" charset="-120"/>
              </a:rPr>
              <a:t>2</a:t>
            </a:r>
            <a:r>
              <a:rPr lang="zh-TW" altLang="en-US" sz="2200" smtClean="0">
                <a:latin typeface="新細明體" charset="-120"/>
              </a:rPr>
              <a:t>湯匙</a:t>
            </a:r>
            <a:r>
              <a:rPr lang="en-US" altLang="zh-TW" sz="2200" smtClean="0">
                <a:latin typeface="新細明體" charset="-120"/>
              </a:rPr>
              <a:t>+1</a:t>
            </a:r>
            <a:r>
              <a:rPr lang="zh-TW" altLang="en-US" sz="2200" smtClean="0">
                <a:latin typeface="新細明體" charset="-120"/>
              </a:rPr>
              <a:t>湯匙</a:t>
            </a:r>
            <a:r>
              <a:rPr lang="en-US" altLang="zh-TW" sz="2200" smtClean="0">
                <a:latin typeface="新細明體" charset="-120"/>
              </a:rPr>
              <a:t>(</a:t>
            </a:r>
            <a:r>
              <a:rPr lang="zh-TW" altLang="en-US" sz="2200" smtClean="0">
                <a:latin typeface="新細明體" charset="-120"/>
              </a:rPr>
              <a:t>混合</a:t>
            </a:r>
            <a:r>
              <a:rPr lang="en-US" altLang="zh-TW" sz="2200" smtClean="0">
                <a:latin typeface="新細明體" charset="-120"/>
              </a:rPr>
              <a:t>)</a:t>
            </a:r>
          </a:p>
          <a:p>
            <a:r>
              <a:rPr lang="zh-TW" altLang="en-US" sz="2200" smtClean="0">
                <a:latin typeface="新細明體" charset="-120"/>
              </a:rPr>
              <a:t>菜式</a:t>
            </a:r>
            <a:r>
              <a:rPr lang="en-US" altLang="zh-TW" sz="2200" smtClean="0">
                <a:latin typeface="新細明體" charset="-120"/>
              </a:rPr>
              <a:t>:</a:t>
            </a:r>
            <a:r>
              <a:rPr lang="en-US" altLang="zh-TW" sz="2200" smtClean="0">
                <a:solidFill>
                  <a:schemeClr val="folHlink"/>
                </a:solidFill>
                <a:latin typeface="新細明體" charset="-120"/>
              </a:rPr>
              <a:t> </a:t>
            </a:r>
            <a:r>
              <a:rPr lang="zh-TW" altLang="en-US" sz="2200" smtClean="0">
                <a:solidFill>
                  <a:schemeClr val="folHlink"/>
                </a:solidFill>
                <a:latin typeface="新細明體" charset="-120"/>
                <a:hlinkClick r:id="rId2"/>
              </a:rPr>
              <a:t>烤焗</a:t>
            </a:r>
            <a:r>
              <a:rPr lang="zh-TW" altLang="en-US" sz="2200" smtClean="0">
                <a:solidFill>
                  <a:schemeClr val="folHlink"/>
                </a:solidFill>
                <a:latin typeface="新細明體" charset="-120"/>
              </a:rPr>
              <a:t> </a:t>
            </a:r>
            <a:r>
              <a:rPr lang="zh-TW" altLang="en-US" sz="2200" smtClean="0">
                <a:solidFill>
                  <a:schemeClr val="folHlink"/>
                </a:solidFill>
                <a:latin typeface="新細明體" charset="-120"/>
                <a:hlinkClick r:id="rId3"/>
              </a:rPr>
              <a:t>麵包</a:t>
            </a:r>
            <a:r>
              <a:rPr lang="zh-TW" altLang="en-US" sz="2200" smtClean="0">
                <a:latin typeface="新細明體" charset="-120"/>
              </a:rPr>
              <a:t> 需時</a:t>
            </a:r>
            <a:r>
              <a:rPr lang="en-US" altLang="zh-TW" sz="2200" smtClean="0">
                <a:latin typeface="新細明體" charset="-120"/>
              </a:rPr>
              <a:t>: 120 </a:t>
            </a:r>
            <a:r>
              <a:rPr lang="zh-TW" altLang="en-US" sz="2200" smtClean="0">
                <a:latin typeface="新細明體" charset="-120"/>
              </a:rPr>
              <a:t>分鐘 份量</a:t>
            </a:r>
            <a:r>
              <a:rPr lang="en-US" altLang="zh-TW" sz="2200" smtClean="0">
                <a:latin typeface="新細明體" charset="-120"/>
              </a:rPr>
              <a:t>: 12 </a:t>
            </a:r>
            <a:r>
              <a:rPr lang="zh-TW" altLang="en-US" sz="2200" smtClean="0">
                <a:latin typeface="新細明體" charset="-120"/>
              </a:rPr>
              <a:t>人</a:t>
            </a:r>
          </a:p>
        </p:txBody>
      </p:sp>
      <p:pic>
        <p:nvPicPr>
          <p:cNvPr id="18435" name="Picture 2" descr="http://w9.loxa.edu.tw/a923528/pictures/puddingdog/a3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13" y="214313"/>
            <a:ext cx="11906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http://w9.loxa.edu.tw/a923528/pictures/puddingdog/a34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5800725"/>
            <a:ext cx="11906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4" descr="DSC_444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4888" y="2565400"/>
            <a:ext cx="25590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4213" y="0"/>
            <a:ext cx="8459787" cy="4572000"/>
          </a:xfrm>
        </p:spPr>
        <p:txBody>
          <a:bodyPr>
            <a:normAutofit/>
          </a:bodyPr>
          <a:lstStyle/>
          <a:p>
            <a:r>
              <a:rPr lang="zh-TW" altLang="en-US" sz="2800" b="0" u="sng" smtClean="0">
                <a:solidFill>
                  <a:srgbClr val="E75C01"/>
                </a:solidFill>
              </a:rPr>
              <a:t>麵包機方法</a:t>
            </a:r>
            <a:r>
              <a:rPr lang="zh-TW" altLang="en-US" sz="2800" smtClean="0"/>
              <a:t/>
            </a:r>
            <a:br>
              <a:rPr lang="zh-TW" altLang="en-US" sz="2800" smtClean="0"/>
            </a:br>
            <a:r>
              <a:rPr lang="zh-TW" altLang="en-US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順次序將以下食材倒入麵包機，溫水、中筋麵粉、砂糖、鹽及酵母，麵包機的模式設定為搓麵糰 </a:t>
            </a:r>
            <a:r>
              <a:rPr lang="en-US" altLang="zh-TW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Dough</a:t>
            </a:r>
            <a:r>
              <a:rPr lang="zh-TW" altLang="en-US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，搓成糰後</a:t>
            </a:r>
            <a:r>
              <a:rPr lang="en-US" altLang="zh-TW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約開機</a:t>
            </a:r>
            <a:r>
              <a:rPr lang="en-US" altLang="zh-TW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分鐘</a:t>
            </a:r>
            <a:r>
              <a:rPr lang="en-US" altLang="zh-TW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加入牛油粒；待完全搓勻及完成發酵。</a:t>
            </a:r>
            <a:r>
              <a:rPr lang="zh-TW" altLang="en-US" sz="240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40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  <a:t>或</a:t>
            </a:r>
            <a:br>
              <a:rPr lang="zh-TW" altLang="en-US" sz="2400" smtClean="0">
                <a:solidFill>
                  <a:schemeClr val="folHlink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0" u="sng" smtClean="0">
                <a:solidFill>
                  <a:srgbClr val="E75C01"/>
                </a:solidFill>
              </a:rPr>
              <a:t>手搓方法</a:t>
            </a:r>
            <a:r>
              <a:rPr lang="zh-TW" altLang="en-US" sz="2800" smtClean="0"/>
              <a:t/>
            </a:r>
            <a:br>
              <a:rPr lang="zh-TW" altLang="en-US" sz="2800" smtClean="0"/>
            </a:b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將酵母溶於溫水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取份量中的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½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杯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中拌勻，靜止 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10 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分鐘備用；所有材料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牛油除外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置盆內拌勻，加入完全溶解的酵母水，用手搓成粉糰；光滑後加入牛油，搓至麵糰光滑柔軟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約 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分鐘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；大湯碗塗上一層薄油，推圓麵糰，收口向下放入湯碗中，溫暖處 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約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26-32°C) 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發酵 </a:t>
            </a:r>
            <a:r>
              <a:rPr lang="en-US" altLang="zh-TW" sz="2400" b="0" smtClean="0">
                <a:latin typeface="標楷體" pitchFamily="65" charset="-120"/>
                <a:ea typeface="標楷體" pitchFamily="65" charset="-120"/>
              </a:rPr>
              <a:t>45 </a:t>
            </a:r>
            <a:r>
              <a:rPr lang="zh-TW" altLang="en-US" sz="2400" b="0" smtClean="0">
                <a:latin typeface="標楷體" pitchFamily="65" charset="-120"/>
                <a:ea typeface="標楷體" pitchFamily="65" charset="-120"/>
              </a:rPr>
              <a:t>分鐘。</a:t>
            </a:r>
            <a:endParaRPr lang="zh-TW" altLang="en-US" sz="240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9458" name="Picture 4" descr="DSC_43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365625"/>
            <a:ext cx="2143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6" descr="DSC_44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4357688"/>
            <a:ext cx="2143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DSC_44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357688"/>
            <a:ext cx="2143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0" descr="DSC_44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4357688"/>
            <a:ext cx="20716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文字方塊 11"/>
          <p:cNvSpPr txBox="1">
            <a:spLocks noChangeArrowheads="1"/>
          </p:cNvSpPr>
          <p:nvPr/>
        </p:nvSpPr>
        <p:spPr bwMode="auto">
          <a:xfrm>
            <a:off x="0" y="0"/>
            <a:ext cx="714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3200">
                <a:latin typeface="標楷體" pitchFamily="65" charset="-120"/>
                <a:ea typeface="標楷體" pitchFamily="65" charset="-120"/>
              </a:rPr>
              <a:t>一</a:t>
            </a:r>
            <a:r>
              <a:rPr kumimoji="0" lang="en-US" altLang="zh-TW" sz="1800">
                <a:latin typeface="Century Schoolbook"/>
              </a:rPr>
              <a:t>.</a:t>
            </a:r>
            <a:endParaRPr kumimoji="0" lang="zh-TW" altLang="en-US" sz="1800">
              <a:latin typeface="Century Schoolbook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3" name="圖片 9" descr="a89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757238" cy="582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.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755650" y="188913"/>
            <a:ext cx="8001000" cy="23574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en-US" sz="2000" smtClean="0">
                <a:solidFill>
                  <a:srgbClr val="414752"/>
                </a:solidFill>
                <a:latin typeface="新細明體" charset="-120"/>
              </a:rPr>
              <a:t>     </a:t>
            </a: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待發酵過程完成後，</a:t>
            </a:r>
            <a:b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</a:b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工作檯上撒上麵粉防黏，麵糰取出用手輕按排出空氣，</a:t>
            </a:r>
            <a:b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</a:b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分割成</a:t>
            </a:r>
            <a:r>
              <a:rPr lang="en-US" altLang="zh-TW" sz="2800" smtClean="0">
                <a:solidFill>
                  <a:srgbClr val="414752"/>
                </a:solidFill>
                <a:latin typeface="新細明體" charset="-120"/>
              </a:rPr>
              <a:t>12</a:t>
            </a: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份，小麵糰搓成長條型</a:t>
            </a:r>
            <a:r>
              <a:rPr lang="en-US" altLang="zh-TW" sz="2800" smtClean="0">
                <a:solidFill>
                  <a:srgbClr val="414752"/>
                </a:solidFill>
                <a:latin typeface="新細明體" charset="-120"/>
              </a:rPr>
              <a:t>(</a:t>
            </a: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約半臂長</a:t>
            </a:r>
            <a:r>
              <a:rPr lang="en-US" altLang="zh-TW" sz="2800" smtClean="0">
                <a:solidFill>
                  <a:srgbClr val="414752"/>
                </a:solidFill>
                <a:latin typeface="新細明體" charset="-120"/>
              </a:rPr>
              <a:t>)</a:t>
            </a: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，跟以下圖示造型。首先長條型置成 </a:t>
            </a:r>
            <a:r>
              <a:rPr lang="en-US" altLang="zh-TW" sz="2800" smtClean="0">
                <a:solidFill>
                  <a:srgbClr val="414752"/>
                </a:solidFill>
                <a:latin typeface="新細明體" charset="-120"/>
              </a:rPr>
              <a:t>U</a:t>
            </a:r>
            <a: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  <a:t>型，在約一半的位置打一個交叉，再重覆一次交叉，提起開口位置向麵糰的底部對摺，收口位按實及整理外型。將造型好的麵糰放在刷油的牛油紙上，重覆步驟至用完所有小麵糰。</a:t>
            </a:r>
            <a:br>
              <a:rPr lang="zh-TW" altLang="en-US" sz="2800" smtClean="0">
                <a:solidFill>
                  <a:srgbClr val="414752"/>
                </a:solidFill>
                <a:latin typeface="新細明體" charset="-120"/>
              </a:rPr>
            </a:br>
            <a:r>
              <a:rPr lang="zh-TW" altLang="en-US" sz="2800" smtClean="0">
                <a:solidFill>
                  <a:srgbClr val="E75C01"/>
                </a:solidFill>
                <a:latin typeface="新細明體" charset="-120"/>
              </a:rPr>
              <a:t>**牛油紙必需預先塗油，否則麵糰會黏住。</a:t>
            </a:r>
          </a:p>
        </p:txBody>
      </p:sp>
      <p:pic>
        <p:nvPicPr>
          <p:cNvPr id="21508" name="Picture 4" descr="DSC_44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5000625"/>
            <a:ext cx="20716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8" descr="DSC_44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47148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 descr="DSC_44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47148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圖片 8" descr="a87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24863" y="0"/>
            <a:ext cx="719137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DSC_44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000625"/>
            <a:ext cx="20716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副標題 2"/>
          <p:cNvSpPr>
            <a:spLocks noGrp="1"/>
          </p:cNvSpPr>
          <p:nvPr>
            <p:ph type="subTitle" idx="1"/>
          </p:nvPr>
        </p:nvSpPr>
        <p:spPr>
          <a:xfrm>
            <a:off x="1547813" y="476250"/>
            <a:ext cx="5929312" cy="1428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3200" b="0" smtClean="0"/>
              <a:t>600</a:t>
            </a:r>
            <a:r>
              <a:rPr lang="zh-TW" altLang="en-US" sz="3200" b="0" smtClean="0"/>
              <a:t>毫升水加入泡打粉，用大火煮滾；將造型好的德國結放入滾的鹼水內，約 </a:t>
            </a:r>
            <a:r>
              <a:rPr lang="en-US" altLang="zh-TW" sz="3200" b="0" smtClean="0"/>
              <a:t>30</a:t>
            </a:r>
            <a:r>
              <a:rPr lang="zh-TW" altLang="en-US" sz="3200" b="0" smtClean="0"/>
              <a:t>秒取出，略瀝乾水份，放回牛油紙上，重覆步驟至麵糰全部燙好</a:t>
            </a:r>
          </a:p>
        </p:txBody>
      </p:sp>
      <p:pic>
        <p:nvPicPr>
          <p:cNvPr id="22531" name="Picture 2" descr="DSC_44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205038"/>
            <a:ext cx="345598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圖片 4" descr="a1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38" y="260350"/>
            <a:ext cx="16430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圖片 5" descr="a21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600075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WordArt 9" descr="紙袋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1008063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6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標楷體"/>
                <a:ea typeface="標楷體"/>
              </a:rPr>
              <a:t>三</a:t>
            </a:r>
          </a:p>
        </p:txBody>
      </p:sp>
      <p:sp>
        <p:nvSpPr>
          <p:cNvPr id="22538" name="WordArt 10"/>
          <p:cNvSpPr>
            <a:spLocks noChangeArrowheads="1" noChangeShapeType="1" noTextEdit="1"/>
          </p:cNvSpPr>
          <p:nvPr/>
        </p:nvSpPr>
        <p:spPr bwMode="auto">
          <a:xfrm>
            <a:off x="900113" y="3573463"/>
            <a:ext cx="660400" cy="1033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標楷體"/>
                <a:ea typeface="標楷體"/>
              </a:rPr>
              <a:t>四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403350" y="4652963"/>
            <a:ext cx="7127875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zh-TW" altLang="en-US" sz="3000"/>
              <a:t>預熱焗爐 </a:t>
            </a:r>
            <a:r>
              <a:rPr kumimoji="0" lang="en-US" altLang="zh-TW" sz="3000"/>
              <a:t>220°C</a:t>
            </a:r>
            <a:r>
              <a:rPr kumimoji="0" lang="zh-TW" altLang="en-US" sz="3000"/>
              <a:t>，雞蛋打勻備用；燙好的德國結掃上蛋漿，再加入粗粒海鹽</a:t>
            </a:r>
            <a:r>
              <a:rPr kumimoji="0" lang="en-US" altLang="zh-TW" sz="3000"/>
              <a:t>/</a:t>
            </a:r>
            <a:r>
              <a:rPr kumimoji="0" lang="zh-TW" altLang="en-US" sz="3000"/>
              <a:t>粗鹽粒或其他配料</a:t>
            </a:r>
            <a:r>
              <a:rPr kumimoji="0" lang="zh-TW" altLang="en-US"/>
              <a:t>。</a:t>
            </a:r>
            <a:endParaRPr kumimoji="0" lang="zh-TW" altLang="en-US" sz="3000" b="1"/>
          </a:p>
          <a:p>
            <a:endParaRPr lang="zh-TW" altLang="en-US" sz="3000"/>
          </a:p>
          <a:p>
            <a:pPr>
              <a:spcBef>
                <a:spcPct val="50000"/>
              </a:spcBef>
            </a:pPr>
            <a:endParaRPr lang="zh-TW" altLang="en-US" sz="3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85938" y="214313"/>
            <a:ext cx="714375" cy="5715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/>
              <a:t>五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25602" name="副標題 2"/>
          <p:cNvSpPr>
            <a:spLocks noGrp="1"/>
          </p:cNvSpPr>
          <p:nvPr>
            <p:ph type="subTitle" idx="1"/>
          </p:nvPr>
        </p:nvSpPr>
        <p:spPr>
          <a:xfrm>
            <a:off x="2571750" y="285750"/>
            <a:ext cx="5857875" cy="785813"/>
          </a:xfrm>
        </p:spPr>
        <p:txBody>
          <a:bodyPr/>
          <a:lstStyle/>
          <a:p>
            <a:r>
              <a:rPr lang="zh-TW" altLang="en-US" sz="2000" b="0" smtClean="0"/>
              <a:t>放入焗爐焗 </a:t>
            </a:r>
            <a:r>
              <a:rPr lang="en-US" altLang="zh-TW" sz="2000" b="0" smtClean="0"/>
              <a:t>12-15 </a:t>
            </a:r>
            <a:r>
              <a:rPr lang="zh-TW" altLang="en-US" sz="2000" b="0" smtClean="0"/>
              <a:t>分鐘，至外層金黃及完全熟透，     取出放常溫食用。</a:t>
            </a:r>
            <a:endParaRPr lang="zh-TW" altLang="en-US" sz="2000" smtClean="0"/>
          </a:p>
        </p:txBody>
      </p:sp>
      <p:pic>
        <p:nvPicPr>
          <p:cNvPr id="25603" name="Picture 2" descr="DSC_44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11430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DSC_44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11430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DSC_45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688" y="11430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8" descr="DSC_445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813" y="3500438"/>
            <a:ext cx="40719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圖片 8" descr="a97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4572000"/>
            <a:ext cx="1000125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橢圓形圖說文字 14"/>
          <p:cNvSpPr/>
          <p:nvPr/>
        </p:nvSpPr>
        <p:spPr>
          <a:xfrm>
            <a:off x="7000875" y="3714750"/>
            <a:ext cx="1928813" cy="714375"/>
          </a:xfrm>
          <a:prstGeom prst="wedgeEllipse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accent5">
                    <a:lumMod val="50000"/>
                  </a:schemeClr>
                </a:solidFill>
              </a:rPr>
              <a:t>香噴噴的麵包出爐啦</a:t>
            </a:r>
            <a:r>
              <a:rPr kumimoji="0" lang="en-US" altLang="zh-TW" sz="1800" dirty="0">
                <a:solidFill>
                  <a:schemeClr val="accent5">
                    <a:lumMod val="50000"/>
                  </a:schemeClr>
                </a:solidFill>
              </a:rPr>
              <a:t>!!</a:t>
            </a:r>
            <a:endParaRPr kumimoji="0" lang="zh-TW" altLang="en-US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609" name="文字方塊 9"/>
          <p:cNvSpPr txBox="1">
            <a:spLocks noChangeArrowheads="1"/>
          </p:cNvSpPr>
          <p:nvPr/>
        </p:nvSpPr>
        <p:spPr bwMode="auto">
          <a:xfrm>
            <a:off x="1928813" y="6286500"/>
            <a:ext cx="6643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800">
                <a:latin typeface="Century Schoolbook"/>
              </a:rPr>
              <a:t>參考資料</a:t>
            </a:r>
            <a:r>
              <a:rPr kumimoji="0" lang="en-US" altLang="zh-TW" sz="1800">
                <a:latin typeface="Century Schoolbook"/>
              </a:rPr>
              <a:t>:http://sweetheartkitchen.com/recipes/soft-pretzel/</a:t>
            </a:r>
            <a:endParaRPr kumimoji="0" lang="zh-TW" altLang="en-US" sz="1800">
              <a:latin typeface="Century Schoolbook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壁窗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269</TotalTime>
  <Words>994</Words>
  <Application>Microsoft Office PowerPoint</Application>
  <PresentationFormat>On-screen Show (4:3)</PresentationFormat>
  <Paragraphs>63</Paragraphs>
  <Slides>10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簡報設計範本</vt:lpstr>
      </vt:variant>
      <vt:variant>
        <vt:i4>7</vt:i4>
      </vt:variant>
      <vt:variant>
        <vt:lpstr>投影片標題</vt:lpstr>
      </vt:variant>
      <vt:variant>
        <vt:i4>10</vt:i4>
      </vt:variant>
    </vt:vector>
  </HeadingPairs>
  <TitlesOfParts>
    <vt:vector size="24" baseType="lpstr">
      <vt:lpstr>Century Schoolbook</vt:lpstr>
      <vt:lpstr>新細明體</vt:lpstr>
      <vt:lpstr>Arial</vt:lpstr>
      <vt:lpstr>Wingdings</vt:lpstr>
      <vt:lpstr>Wingdings 2</vt:lpstr>
      <vt:lpstr>Calibri</vt:lpstr>
      <vt:lpstr>標楷體</vt:lpstr>
      <vt:lpstr>壁窗</vt:lpstr>
      <vt:lpstr>壁窗</vt:lpstr>
      <vt:lpstr>壁窗</vt:lpstr>
      <vt:lpstr>壁窗</vt:lpstr>
      <vt:lpstr>壁窗</vt:lpstr>
      <vt:lpstr>壁窗</vt:lpstr>
      <vt:lpstr>壁窗</vt:lpstr>
      <vt:lpstr>德國特色美食 德國結麵包</vt:lpstr>
      <vt:lpstr>投影片 2</vt:lpstr>
      <vt:lpstr>投影片 3</vt:lpstr>
      <vt:lpstr>   </vt:lpstr>
      <vt:lpstr>投影片 5</vt:lpstr>
      <vt:lpstr>材料 </vt:lpstr>
      <vt:lpstr>投影片 7</vt:lpstr>
      <vt:lpstr>二.</vt:lpstr>
      <vt:lpstr>投影片 9</vt:lpstr>
      <vt:lpstr>五.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德國結麵包</dc:title>
  <dc:creator>JuliePC</dc:creator>
  <cp:lastModifiedBy>Clare</cp:lastModifiedBy>
  <cp:revision>26</cp:revision>
  <dcterms:created xsi:type="dcterms:W3CDTF">2014-09-21T05:29:34Z</dcterms:created>
  <dcterms:modified xsi:type="dcterms:W3CDTF">2014-09-24T15:24:36Z</dcterms:modified>
</cp:coreProperties>
</file>