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8" d="100"/>
          <a:sy n="58" d="100"/>
        </p:scale>
        <p:origin x="-1480" y="-1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173157"/>
            <a:ext cx="7772400" cy="1470025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7716" y="2643182"/>
            <a:ext cx="6670366" cy="1752600"/>
          </a:xfrm>
        </p:spPr>
        <p:txBody>
          <a:bodyPr/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9174A-2C07-4D4C-94FE-E734DCC6D172}" type="datetimeFigureOut">
              <a:rPr lang="zh-TW" altLang="en-US" smtClean="0"/>
              <a:pPr/>
              <a:t>2017/4/2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9CB7D-9866-47CD-93F3-F732B8E0747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9174A-2C07-4D4C-94FE-E734DCC6D172}" type="datetimeFigureOut">
              <a:rPr lang="zh-TW" altLang="en-US" smtClean="0"/>
              <a:pPr/>
              <a:t>2017/4/2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9CB7D-9866-47CD-93F3-F732B8E0747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2924181"/>
            <a:ext cx="7772400" cy="1362075"/>
          </a:xfrm>
        </p:spPr>
        <p:txBody>
          <a:bodyPr anchor="t"/>
          <a:lstStyle>
            <a:lvl1pPr algn="l">
              <a:defRPr sz="4400" b="0" cap="all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5800" y="1428747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9174A-2C07-4D4C-94FE-E734DCC6D172}" type="datetimeFigureOut">
              <a:rPr lang="zh-TW" altLang="en-US" smtClean="0"/>
              <a:pPr/>
              <a:t>2017/4/2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9CB7D-9866-47CD-93F3-F732B8E0747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9174A-2C07-4D4C-94FE-E734DCC6D172}" type="datetimeFigureOut">
              <a:rPr lang="zh-TW" altLang="en-US" smtClean="0"/>
              <a:pPr/>
              <a:t>2017/4/2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9CB7D-9866-47CD-93F3-F732B8E0747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9174A-2C07-4D4C-94FE-E734DCC6D172}" type="datetimeFigureOut">
              <a:rPr lang="zh-TW" altLang="en-US" smtClean="0"/>
              <a:pPr/>
              <a:t>2017/4/2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9CB7D-9866-47CD-93F3-F732B8E0747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9174A-2C07-4D4C-94FE-E734DCC6D172}" type="datetimeFigureOut">
              <a:rPr lang="zh-TW" altLang="en-US" smtClean="0"/>
              <a:pPr/>
              <a:t>2017/4/2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9CB7D-9866-47CD-93F3-F732B8E0747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9174A-2C07-4D4C-94FE-E734DCC6D172}" type="datetimeFigureOut">
              <a:rPr lang="zh-TW" altLang="en-US" smtClean="0"/>
              <a:pPr/>
              <a:t>2017/4/2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9CB7D-9866-47CD-93F3-F732B8E0747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0382" y="1071546"/>
            <a:ext cx="5111750" cy="50497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679083" y="1071546"/>
            <a:ext cx="3008313" cy="34290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9174A-2C07-4D4C-94FE-E734DCC6D172}" type="datetimeFigureOut">
              <a:rPr lang="zh-TW" altLang="en-US" smtClean="0"/>
              <a:pPr/>
              <a:t>2017/4/2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9CB7D-9866-47CD-93F3-F732B8E07474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5" y="285728"/>
            <a:ext cx="8230993" cy="696626"/>
          </a:xfrm>
        </p:spPr>
        <p:txBody>
          <a:bodyPr anchor="ctr"/>
          <a:lstStyle>
            <a:lvl1pPr algn="ctr">
              <a:defRPr sz="36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001024" y="642918"/>
            <a:ext cx="785818" cy="4572032"/>
          </a:xfrm>
        </p:spPr>
        <p:txBody>
          <a:bodyPr vert="eaVert" anchor="ctr"/>
          <a:lstStyle>
            <a:lvl1pPr algn="l">
              <a:defRPr sz="24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42922" y="541340"/>
            <a:ext cx="6415094" cy="5459428"/>
          </a:xfrm>
          <a:prstGeom prst="roundRect">
            <a:avLst>
              <a:gd name="adj" fmla="val 4800"/>
            </a:avLst>
          </a:prstGeom>
          <a:solidFill>
            <a:schemeClr val="accent1">
              <a:tint val="20000"/>
            </a:schemeClr>
          </a:solidFill>
          <a:ln w="381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tint val="20000"/>
                  </a:schemeClr>
                </a:gs>
              </a:gsLst>
              <a:lin ang="16200000" scaled="1"/>
              <a:tileRect/>
            </a:gradFill>
          </a:ln>
          <a:effectLst>
            <a:outerShdw blurRad="76200" dist="38100" dir="5400000" sx="100500" sy="100500" algn="tl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7072330" y="1000108"/>
            <a:ext cx="914368" cy="4214842"/>
          </a:xfrm>
        </p:spPr>
        <p:txBody>
          <a:bodyPr vert="eaVert" anchor="ctr"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9174A-2C07-4D4C-94FE-E734DCC6D172}" type="datetimeFigureOut">
              <a:rPr lang="zh-TW" altLang="en-US" smtClean="0"/>
              <a:pPr/>
              <a:t>2017/4/2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9CB7D-9866-47CD-93F3-F732B8E0747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9174A-2C07-4D4C-94FE-E734DCC6D172}" type="datetimeFigureOut">
              <a:rPr lang="zh-TW" altLang="en-US" smtClean="0"/>
              <a:pPr/>
              <a:t>2017/4/2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9CB7D-9866-47CD-93F3-F732B8E0747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143768" y="274639"/>
            <a:ext cx="1543032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61513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9174A-2C07-4D4C-94FE-E734DCC6D172}" type="datetimeFigureOut">
              <a:rPr lang="zh-TW" altLang="en-US" smtClean="0"/>
              <a:pPr/>
              <a:t>2017/4/2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9CB7D-9866-47CD-93F3-F732B8E0747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13" cstate="print">
            <a:duotone>
              <a:schemeClr val="accent1"/>
              <a:srgbClr val="FFFFFF"/>
            </a:duotone>
            <a:lum bright="12000" contrast="40000"/>
          </a:blip>
          <a:stretch>
            <a:fillRect/>
          </a:stretch>
        </p:blipFill>
        <p:spPr>
          <a:xfrm>
            <a:off x="6667809" y="4915143"/>
            <a:ext cx="2476191" cy="19428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矩形 9"/>
          <p:cNvSpPr/>
          <p:nvPr/>
        </p:nvSpPr>
        <p:spPr>
          <a:xfrm>
            <a:off x="0" y="0"/>
            <a:ext cx="9144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20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</a:schemeClr>
              </a:gs>
            </a:gsLst>
            <a:lin ang="18900000" scaled="1"/>
            <a:tileRect/>
          </a:gradFill>
          <a:ln w="12700" cap="rnd" cmpd="sng" algn="ctr">
            <a:noFill/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40951"/>
            <a:ext cx="4572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5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  <a:alpha val="60000"/>
                </a:schemeClr>
              </a:gs>
            </a:gsLst>
            <a:lin ang="8100000" scaled="1"/>
            <a:tileRect/>
          </a:gradFill>
          <a:ln w="12700" cap="rnd" cmpd="sng" algn="ctr">
            <a:noFill/>
            <a:prstDash val="solid"/>
          </a:ln>
          <a:effectLst>
            <a:glow>
              <a:schemeClr val="accent1">
                <a:tint val="100000"/>
                <a:shade val="100000"/>
                <a:hueMod val="100000"/>
                <a:satMod val="100000"/>
              </a:schemeClr>
            </a:glo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14" cstate="print">
            <a:duotone>
              <a:schemeClr val="accent1"/>
              <a:srgbClr val="FFFFFF"/>
            </a:duotone>
            <a:lum bright="35000" contrast="40000"/>
          </a:blip>
          <a:stretch>
            <a:fillRect/>
          </a:stretch>
        </p:blipFill>
        <p:spPr>
          <a:xfrm>
            <a:off x="0" y="6420445"/>
            <a:ext cx="9144000" cy="43755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9174A-2C07-4D4C-94FE-E734DCC6D172}" type="datetimeFigureOut">
              <a:rPr lang="zh-TW" altLang="en-US" smtClean="0"/>
              <a:pPr/>
              <a:t>2017/4/2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9CB7D-9866-47CD-93F3-F732B8E0747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50000"/>
        <a:buFont typeface="Wingdings 2"/>
        <a:buChar char="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2"/>
        </a:buClr>
        <a:buSzPct val="50000"/>
        <a:buFont typeface="Wingdings 2"/>
        <a:buChar char="³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3"/>
        </a:buClr>
        <a:buSzPct val="60000"/>
        <a:buFont typeface="Wingdings 2"/>
        <a:buChar char="®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5"/>
        </a:buClr>
        <a:buSzPct val="45000"/>
        <a:buFont typeface="Wingdings 2"/>
        <a:buChar char="¯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79512" y="404664"/>
            <a:ext cx="3960440" cy="1296144"/>
          </a:xfrm>
        </p:spPr>
        <p:txBody>
          <a:bodyPr>
            <a:noAutofit/>
          </a:bodyPr>
          <a:lstStyle/>
          <a:p>
            <a:r>
              <a:rPr lang="zh-TW" altLang="en-US" sz="7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日本料理</a:t>
            </a:r>
            <a:endParaRPr lang="zh-TW" altLang="en-US" sz="7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95536" y="3501008"/>
            <a:ext cx="305983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組員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李詩妤 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     陳麒安              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     黃翊甄 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     蘇信瑄 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     吳芷糸</a:t>
            </a:r>
            <a:endParaRPr lang="zh-TW" alt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6804248" y="5733256"/>
            <a:ext cx="210826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b="1" dirty="0" smtClean="0">
                <a:latin typeface="標楷體" pitchFamily="65" charset="-120"/>
                <a:ea typeface="標楷體" pitchFamily="65" charset="-120"/>
              </a:rPr>
              <a:t>第三組</a:t>
            </a:r>
            <a:endParaRPr lang="zh-TW" altLang="en-US" sz="50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971600" y="1556792"/>
            <a:ext cx="249619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9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壽司</a:t>
            </a:r>
            <a:endParaRPr lang="zh-TW" altLang="en-US" sz="9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19458" name="Picture 2" descr="相關圖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692696"/>
            <a:ext cx="4896544" cy="48965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3959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323528" y="0"/>
            <a:ext cx="3384376" cy="1052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6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發展史</a:t>
            </a:r>
            <a:endParaRPr lang="zh-TW" altLang="en-US" sz="6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18434" name="Picture 2" descr="「握壽司」的圖片搜尋結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76109">
            <a:off x="2474420" y="2184892"/>
            <a:ext cx="6347332" cy="6464874"/>
          </a:xfrm>
          <a:prstGeom prst="rect">
            <a:avLst/>
          </a:prstGeom>
          <a:noFill/>
        </p:spPr>
      </p:pic>
      <p:sp>
        <p:nvSpPr>
          <p:cNvPr id="2" name="文字方塊 1"/>
          <p:cNvSpPr txBox="1"/>
          <p:nvPr/>
        </p:nvSpPr>
        <p:spPr>
          <a:xfrm>
            <a:off x="251520" y="1052736"/>
            <a:ext cx="8568952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標楷體" pitchFamily="65" charset="-120"/>
                <a:ea typeface="標楷體" pitchFamily="65" charset="-120"/>
              </a:rPr>
              <a:t>公元前一萬年，基本上以採集、狩獵和漁撈維生。後來逐漸從食用植物性食物，發展到食用動物性食品</a:t>
            </a:r>
            <a:endParaRPr lang="en-US" altLang="zh-TW" sz="4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標楷體" pitchFamily="65" charset="-120"/>
                <a:ea typeface="標楷體" pitchFamily="65" charset="-120"/>
              </a:rPr>
              <a:t>，進而發展到從大海捕撈魚鱉。</a:t>
            </a:r>
          </a:p>
          <a:p>
            <a:endParaRPr lang="zh-TW" altLang="en-US" sz="4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517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79512" y="1484784"/>
            <a:ext cx="4968552" cy="4896544"/>
          </a:xfrm>
        </p:spPr>
        <p:txBody>
          <a:bodyPr>
            <a:noAutofit/>
          </a:bodyPr>
          <a:lstStyle/>
          <a:p>
            <a:r>
              <a:rPr lang="zh-TW" altLang="en-US" sz="4300" b="1" dirty="0" smtClean="0">
                <a:solidFill>
                  <a:schemeClr val="bg2">
                    <a:lumMod val="25000"/>
                  </a:schemeClr>
                </a:solidFill>
                <a:latin typeface="標楷體" pitchFamily="65" charset="-120"/>
                <a:ea typeface="標楷體" pitchFamily="65" charset="-120"/>
              </a:rPr>
              <a:t>將海苔置於竹</a:t>
            </a:r>
            <a:r>
              <a:rPr lang="zh-TW" altLang="en-US" sz="4300" b="1" dirty="0">
                <a:solidFill>
                  <a:schemeClr val="bg2">
                    <a:lumMod val="25000"/>
                  </a:schemeClr>
                </a:solidFill>
                <a:latin typeface="標楷體" pitchFamily="65" charset="-120"/>
                <a:ea typeface="標楷體" pitchFamily="65" charset="-120"/>
              </a:rPr>
              <a:t>捲簾</a:t>
            </a:r>
            <a:r>
              <a:rPr lang="zh-TW" altLang="en-US" sz="4300" b="1" dirty="0" smtClean="0">
                <a:solidFill>
                  <a:schemeClr val="bg2">
                    <a:lumMod val="25000"/>
                  </a:schemeClr>
                </a:solidFill>
                <a:latin typeface="標楷體" pitchFamily="65" charset="-120"/>
                <a:ea typeface="標楷體" pitchFamily="65" charset="-120"/>
              </a:rPr>
              <a:t>上，再鋪</a:t>
            </a:r>
            <a:r>
              <a:rPr lang="zh-TW" altLang="en-US" sz="4300" b="1" dirty="0">
                <a:solidFill>
                  <a:schemeClr val="bg2">
                    <a:lumMod val="25000"/>
                  </a:schemeClr>
                </a:solidFill>
                <a:latin typeface="標楷體" pitchFamily="65" charset="-120"/>
                <a:ea typeface="標楷體" pitchFamily="65" charset="-120"/>
              </a:rPr>
              <a:t>上約</a:t>
            </a:r>
            <a:r>
              <a:rPr lang="en-US" altLang="zh-TW" sz="4300" b="1" dirty="0" smtClean="0">
                <a:solidFill>
                  <a:schemeClr val="bg2">
                    <a:lumMod val="25000"/>
                  </a:schemeClr>
                </a:solidFill>
                <a:latin typeface="標楷體" pitchFamily="65" charset="-120"/>
                <a:ea typeface="標楷體" pitchFamily="65" charset="-120"/>
              </a:rPr>
              <a:t>0.5</a:t>
            </a:r>
            <a:r>
              <a:rPr lang="zh-TW" altLang="en-US" sz="4300" b="1" dirty="0" smtClean="0">
                <a:solidFill>
                  <a:schemeClr val="bg2">
                    <a:lumMod val="25000"/>
                  </a:schemeClr>
                </a:solidFill>
                <a:latin typeface="標楷體" pitchFamily="65" charset="-120"/>
                <a:ea typeface="標楷體" pitchFamily="65" charset="-120"/>
              </a:rPr>
              <a:t>公分厚</a:t>
            </a:r>
            <a:r>
              <a:rPr lang="zh-TW" altLang="en-US" sz="4300" b="1" dirty="0">
                <a:solidFill>
                  <a:schemeClr val="bg2">
                    <a:lumMod val="25000"/>
                  </a:schemeClr>
                </a:solidFill>
                <a:latin typeface="標楷體" pitchFamily="65" charset="-120"/>
                <a:ea typeface="標楷體" pitchFamily="65" charset="-120"/>
              </a:rPr>
              <a:t>的</a:t>
            </a:r>
            <a:r>
              <a:rPr lang="zh-TW" altLang="en-US" sz="4300" b="1" dirty="0" smtClean="0">
                <a:solidFill>
                  <a:schemeClr val="bg2">
                    <a:lumMod val="25000"/>
                  </a:schemeClr>
                </a:solidFill>
                <a:latin typeface="標楷體" pitchFamily="65" charset="-120"/>
                <a:ea typeface="標楷體" pitchFamily="65" charset="-120"/>
              </a:rPr>
              <a:t>米飯，中間放上配料。將</a:t>
            </a:r>
            <a:r>
              <a:rPr lang="zh-TW" altLang="en-US" sz="4300" b="1" dirty="0">
                <a:solidFill>
                  <a:schemeClr val="bg2">
                    <a:lumMod val="25000"/>
                  </a:schemeClr>
                </a:solidFill>
                <a:latin typeface="標楷體" pitchFamily="65" charset="-120"/>
                <a:ea typeface="標楷體" pitchFamily="65" charset="-120"/>
              </a:rPr>
              <a:t>竹卷提起</a:t>
            </a:r>
            <a:r>
              <a:rPr lang="zh-TW" altLang="en-US" sz="4300" b="1" dirty="0" smtClean="0">
                <a:solidFill>
                  <a:schemeClr val="bg2">
                    <a:lumMod val="25000"/>
                  </a:schemeClr>
                </a:solidFill>
                <a:latin typeface="標楷體" pitchFamily="65" charset="-120"/>
                <a:ea typeface="標楷體" pitchFamily="65" charset="-120"/>
              </a:rPr>
              <a:t>，將</a:t>
            </a:r>
            <a:r>
              <a:rPr lang="zh-TW" altLang="en-US" sz="4300" b="1" dirty="0">
                <a:solidFill>
                  <a:schemeClr val="bg2">
                    <a:lumMod val="25000"/>
                  </a:schemeClr>
                </a:solidFill>
                <a:latin typeface="標楷體" pitchFamily="65" charset="-120"/>
                <a:ea typeface="標楷體" pitchFamily="65" charset="-120"/>
              </a:rPr>
              <a:t>竹捲滾緊，將開口兩邊的米飯壓</a:t>
            </a:r>
            <a:r>
              <a:rPr lang="zh-TW" altLang="en-US" sz="4300" b="1" dirty="0" smtClean="0">
                <a:solidFill>
                  <a:schemeClr val="bg2">
                    <a:lumMod val="25000"/>
                  </a:schemeClr>
                </a:solidFill>
                <a:latin typeface="標楷體" pitchFamily="65" charset="-120"/>
                <a:ea typeface="標楷體" pitchFamily="65" charset="-120"/>
              </a:rPr>
              <a:t>緊後，拿開</a:t>
            </a:r>
            <a:r>
              <a:rPr lang="zh-TW" altLang="en-US" sz="4300" b="1" dirty="0">
                <a:solidFill>
                  <a:schemeClr val="bg2">
                    <a:lumMod val="25000"/>
                  </a:schemeClr>
                </a:solidFill>
                <a:latin typeface="標楷體" pitchFamily="65" charset="-120"/>
                <a:ea typeface="標楷體" pitchFamily="65" charset="-120"/>
              </a:rPr>
              <a:t>竹</a:t>
            </a:r>
            <a:r>
              <a:rPr lang="zh-TW" altLang="en-US" sz="4300" b="1" dirty="0" smtClean="0">
                <a:solidFill>
                  <a:schemeClr val="bg2">
                    <a:lumMod val="25000"/>
                  </a:schemeClr>
                </a:solidFill>
                <a:latin typeface="標楷體" pitchFamily="65" charset="-120"/>
                <a:ea typeface="標楷體" pitchFamily="65" charset="-120"/>
              </a:rPr>
              <a:t>卷。</a:t>
            </a:r>
            <a:endParaRPr lang="en-US" altLang="zh-TW" sz="4300" b="1" dirty="0" smtClean="0">
              <a:solidFill>
                <a:schemeClr val="bg2">
                  <a:lumMod val="2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188640"/>
            <a:ext cx="795637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zh-TW" altLang="en-US" sz="7200" b="1" cap="all" spc="0" dirty="0" smtClean="0">
                <a:ln w="0"/>
                <a:solidFill>
                  <a:schemeClr val="accent6">
                    <a:lumMod val="50000"/>
                  </a:schemeClr>
                </a:solidFill>
                <a:effectLst/>
                <a:latin typeface="標楷體" pitchFamily="65" charset="-120"/>
                <a:ea typeface="標楷體" pitchFamily="65" charset="-120"/>
              </a:rPr>
              <a:t>製作方法</a:t>
            </a:r>
            <a:r>
              <a:rPr lang="en-US" altLang="zh-TW" sz="7200" b="1" cap="all" spc="0" dirty="0" smtClean="0">
                <a:ln w="0"/>
                <a:solidFill>
                  <a:schemeClr val="accent6">
                    <a:lumMod val="50000"/>
                  </a:schemeClr>
                </a:solidFill>
                <a:effectLst/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7200" b="1" dirty="0" smtClean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卷壽司</a:t>
            </a:r>
            <a:endParaRPr lang="zh-TW" altLang="en-US" sz="7200" b="1" cap="all" spc="0" dirty="0">
              <a:ln w="0"/>
              <a:solidFill>
                <a:schemeClr val="accent6">
                  <a:lumMod val="50000"/>
                </a:schemeClr>
              </a:solidFill>
              <a:effectLst/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17410" name="Picture 2" descr="相關圖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420281"/>
            <a:ext cx="3438128" cy="51571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1978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0" y="1628800"/>
            <a:ext cx="3888432" cy="4752528"/>
          </a:xfrm>
        </p:spPr>
        <p:txBody>
          <a:bodyPr>
            <a:noAutofit/>
          </a:bodyPr>
          <a:lstStyle/>
          <a:p>
            <a:pPr marL="216000">
              <a:spcBef>
                <a:spcPts val="0"/>
              </a:spcBef>
            </a:pPr>
            <a:r>
              <a:rPr lang="ja-JP" altLang="en-US" sz="4300" b="1" dirty="0" smtClean="0">
                <a:latin typeface="標楷體" pitchFamily="65" charset="-120"/>
                <a:ea typeface="標楷體" pitchFamily="65" charset="-120"/>
              </a:rPr>
              <a:t>用手</a:t>
            </a:r>
            <a:r>
              <a:rPr lang="zh-TW" altLang="en-US" sz="4300" b="1" dirty="0" smtClean="0">
                <a:latin typeface="標楷體" pitchFamily="65" charset="-120"/>
                <a:ea typeface="標楷體" pitchFamily="65" charset="-120"/>
              </a:rPr>
              <a:t>將</a:t>
            </a:r>
            <a:r>
              <a:rPr lang="ja-JP" altLang="en-US" sz="4300" b="1" dirty="0" smtClean="0">
                <a:latin typeface="標楷體" pitchFamily="65" charset="-120"/>
                <a:ea typeface="標楷體" pitchFamily="65" charset="-120"/>
              </a:rPr>
              <a:t>米</a:t>
            </a:r>
            <a:endParaRPr lang="en-US" altLang="ja-JP" sz="4300" b="1" dirty="0" smtClean="0">
              <a:latin typeface="標楷體" pitchFamily="65" charset="-120"/>
              <a:ea typeface="標楷體" pitchFamily="65" charset="-120"/>
            </a:endParaRPr>
          </a:p>
          <a:p>
            <a:pPr marL="216000">
              <a:spcBef>
                <a:spcPts val="0"/>
              </a:spcBef>
              <a:buNone/>
            </a:pPr>
            <a:r>
              <a:rPr lang="zh-TW" altLang="en-US" sz="4300" b="1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ja-JP" altLang="en-US" sz="4300" b="1" dirty="0" smtClean="0">
                <a:latin typeface="標楷體" pitchFamily="65" charset="-120"/>
                <a:ea typeface="標楷體" pitchFamily="65" charset="-120"/>
              </a:rPr>
              <a:t>飯</a:t>
            </a:r>
            <a:r>
              <a:rPr lang="ja-JP" altLang="en-US" sz="4300" b="1" dirty="0">
                <a:latin typeface="標楷體" pitchFamily="65" charset="-120"/>
                <a:ea typeface="標楷體" pitchFamily="65" charset="-120"/>
              </a:rPr>
              <a:t>握成</a:t>
            </a:r>
            <a:r>
              <a:rPr lang="ja-JP" altLang="en-US" sz="4300" b="1" dirty="0" smtClean="0">
                <a:latin typeface="標楷體" pitchFamily="65" charset="-120"/>
                <a:ea typeface="標楷體" pitchFamily="65" charset="-120"/>
              </a:rPr>
              <a:t>一</a:t>
            </a:r>
            <a:endParaRPr lang="en-US" altLang="ja-JP" sz="4300" b="1" dirty="0" smtClean="0">
              <a:latin typeface="標楷體" pitchFamily="65" charset="-120"/>
              <a:ea typeface="標楷體" pitchFamily="65" charset="-120"/>
            </a:endParaRPr>
          </a:p>
          <a:p>
            <a:pPr marL="216000">
              <a:spcBef>
                <a:spcPts val="0"/>
              </a:spcBef>
              <a:buNone/>
            </a:pPr>
            <a:r>
              <a:rPr lang="zh-TW" altLang="en-US" sz="4300" b="1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ja-JP" altLang="en-US" sz="4300" b="1" dirty="0" smtClean="0">
                <a:latin typeface="標楷體" pitchFamily="65" charset="-120"/>
                <a:ea typeface="標楷體" pitchFamily="65" charset="-120"/>
              </a:rPr>
              <a:t>口</a:t>
            </a:r>
            <a:r>
              <a:rPr lang="zh-TW" altLang="en-US" sz="4300" b="1" dirty="0" smtClean="0">
                <a:latin typeface="標楷體" pitchFamily="65" charset="-120"/>
                <a:ea typeface="標楷體" pitchFamily="65" charset="-120"/>
              </a:rPr>
              <a:t>的大小</a:t>
            </a:r>
            <a:endParaRPr lang="en-US" altLang="zh-TW" sz="4300" b="1" dirty="0" smtClean="0">
              <a:latin typeface="標楷體" pitchFamily="65" charset="-120"/>
              <a:ea typeface="標楷體" pitchFamily="65" charset="-120"/>
            </a:endParaRPr>
          </a:p>
          <a:p>
            <a:pPr marL="216000">
              <a:spcBef>
                <a:spcPts val="0"/>
              </a:spcBef>
              <a:buNone/>
            </a:pPr>
            <a:r>
              <a:rPr lang="zh-TW" altLang="en-US" sz="4300" b="1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ja-JP" altLang="en-US" sz="4300" b="1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4300" b="1" dirty="0" smtClean="0">
                <a:latin typeface="標楷體" pitchFamily="65" charset="-120"/>
                <a:ea typeface="標楷體" pitchFamily="65" charset="-120"/>
              </a:rPr>
              <a:t>再</a:t>
            </a:r>
            <a:r>
              <a:rPr lang="ja-JP" altLang="en-US" sz="4300" b="1" dirty="0" smtClean="0">
                <a:latin typeface="標楷體" pitchFamily="65" charset="-120"/>
                <a:ea typeface="標楷體" pitchFamily="65" charset="-120"/>
              </a:rPr>
              <a:t>塗上</a:t>
            </a:r>
            <a:endParaRPr lang="en-US" altLang="ja-JP" sz="4300" b="1" dirty="0" smtClean="0">
              <a:latin typeface="標楷體" pitchFamily="65" charset="-120"/>
              <a:ea typeface="標楷體" pitchFamily="65" charset="-120"/>
            </a:endParaRPr>
          </a:p>
          <a:p>
            <a:pPr marL="216000">
              <a:spcBef>
                <a:spcPts val="0"/>
              </a:spcBef>
              <a:buNone/>
            </a:pPr>
            <a:r>
              <a:rPr lang="zh-TW" altLang="en-US" sz="4300" b="1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ja-JP" altLang="en-US" sz="4300" b="1" dirty="0" smtClean="0">
                <a:latin typeface="標楷體" pitchFamily="65" charset="-120"/>
                <a:ea typeface="標楷體" pitchFamily="65" charset="-120"/>
              </a:rPr>
              <a:t>一層</a:t>
            </a:r>
            <a:r>
              <a:rPr lang="ja-JP" altLang="en-US" sz="4300" b="1" dirty="0">
                <a:latin typeface="標楷體" pitchFamily="65" charset="-120"/>
                <a:ea typeface="標楷體" pitchFamily="65" charset="-120"/>
              </a:rPr>
              <a:t>山</a:t>
            </a:r>
            <a:r>
              <a:rPr lang="ja-JP" altLang="en-US" sz="4300" b="1" dirty="0" smtClean="0">
                <a:latin typeface="標楷體" pitchFamily="65" charset="-120"/>
                <a:ea typeface="標楷體" pitchFamily="65" charset="-120"/>
              </a:rPr>
              <a:t>葵</a:t>
            </a:r>
            <a:endParaRPr lang="en-US" altLang="ja-JP" sz="4300" b="1" dirty="0" smtClean="0">
              <a:latin typeface="標楷體" pitchFamily="65" charset="-120"/>
              <a:ea typeface="標楷體" pitchFamily="65" charset="-120"/>
            </a:endParaRPr>
          </a:p>
          <a:p>
            <a:pPr marL="216000">
              <a:spcBef>
                <a:spcPts val="0"/>
              </a:spcBef>
              <a:buNone/>
            </a:pPr>
            <a:r>
              <a:rPr lang="zh-TW" altLang="en-US" sz="4300" b="1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ja-JP" altLang="en-US" sz="4300" b="1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ja-JP" altLang="en-US" sz="4300" b="1" dirty="0">
                <a:latin typeface="標楷體" pitchFamily="65" charset="-120"/>
                <a:ea typeface="標楷體" pitchFamily="65" charset="-120"/>
              </a:rPr>
              <a:t>最後</a:t>
            </a:r>
            <a:r>
              <a:rPr lang="ja-JP" altLang="en-US" sz="4300" b="1" dirty="0" smtClean="0">
                <a:latin typeface="標楷體" pitchFamily="65" charset="-120"/>
                <a:ea typeface="標楷體" pitchFamily="65" charset="-120"/>
              </a:rPr>
              <a:t>鋪</a:t>
            </a:r>
            <a:endParaRPr lang="en-US" altLang="ja-JP" sz="4300" b="1" dirty="0" smtClean="0">
              <a:latin typeface="標楷體" pitchFamily="65" charset="-120"/>
              <a:ea typeface="標楷體" pitchFamily="65" charset="-120"/>
            </a:endParaRPr>
          </a:p>
          <a:p>
            <a:pPr marL="216000">
              <a:spcBef>
                <a:spcPts val="0"/>
              </a:spcBef>
              <a:buNone/>
            </a:pPr>
            <a:r>
              <a:rPr lang="zh-TW" altLang="en-US" sz="4300" b="1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ja-JP" altLang="en-US" sz="4300" b="1" dirty="0" smtClean="0">
                <a:latin typeface="標楷體" pitchFamily="65" charset="-120"/>
                <a:ea typeface="標楷體" pitchFamily="65" charset="-120"/>
              </a:rPr>
              <a:t>上</a:t>
            </a:r>
            <a:r>
              <a:rPr lang="ja-JP" altLang="en-US" sz="4300" b="1" dirty="0">
                <a:latin typeface="標楷體" pitchFamily="65" charset="-120"/>
                <a:ea typeface="標楷體" pitchFamily="65" charset="-120"/>
              </a:rPr>
              <a:t>配料</a:t>
            </a:r>
            <a:r>
              <a:rPr lang="ja-JP" altLang="en-US" sz="4300" b="1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43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188640"/>
            <a:ext cx="788436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zh-TW" altLang="en-US" sz="7200" b="1" cap="all" spc="0" dirty="0" smtClean="0">
                <a:ln w="0"/>
                <a:solidFill>
                  <a:schemeClr val="accent6">
                    <a:lumMod val="50000"/>
                  </a:schemeClr>
                </a:solidFill>
                <a:effectLst/>
                <a:latin typeface="標楷體" pitchFamily="65" charset="-120"/>
                <a:ea typeface="標楷體" pitchFamily="65" charset="-120"/>
              </a:rPr>
              <a:t>製作方法</a:t>
            </a:r>
            <a:r>
              <a:rPr lang="en-US" altLang="zh-TW" sz="7200" b="1" cap="all" spc="0" dirty="0" smtClean="0">
                <a:ln w="0"/>
                <a:solidFill>
                  <a:schemeClr val="accent6">
                    <a:lumMod val="50000"/>
                  </a:schemeClr>
                </a:solidFill>
                <a:effectLst/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7200" b="1" cap="all" spc="0" dirty="0" smtClean="0">
                <a:ln w="0"/>
                <a:solidFill>
                  <a:schemeClr val="accent6">
                    <a:lumMod val="50000"/>
                  </a:schemeClr>
                </a:solidFill>
                <a:effectLst/>
                <a:latin typeface="標楷體" pitchFamily="65" charset="-120"/>
                <a:ea typeface="標楷體" pitchFamily="65" charset="-120"/>
              </a:rPr>
              <a:t>握壽司</a:t>
            </a:r>
            <a:endParaRPr lang="zh-TW" altLang="en-US" sz="7200" b="1" cap="all" spc="0" dirty="0">
              <a:ln w="0"/>
              <a:solidFill>
                <a:schemeClr val="accent6">
                  <a:lumMod val="50000"/>
                </a:schemeClr>
              </a:solidFill>
              <a:effectLst/>
            </a:endParaRPr>
          </a:p>
        </p:txBody>
      </p:sp>
      <p:pic>
        <p:nvPicPr>
          <p:cNvPr id="1026" name="Picture 2" descr="相關圖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988840"/>
            <a:ext cx="6120680" cy="40779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1978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51520" y="0"/>
            <a:ext cx="403244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zh-TW" altLang="en-US" sz="7200" b="1" cap="all" spc="0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標楷體" pitchFamily="65" charset="-120"/>
                <a:ea typeface="標楷體" pitchFamily="65" charset="-120"/>
              </a:rPr>
              <a:t>食用</a:t>
            </a:r>
            <a:r>
              <a:rPr lang="zh-TW" altLang="en-US" sz="7200" b="1" cap="all" spc="0" dirty="0">
                <a:ln w="0"/>
                <a:solidFill>
                  <a:schemeClr val="accent6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標楷體" pitchFamily="65" charset="-120"/>
                <a:ea typeface="標楷體" pitchFamily="65" charset="-120"/>
              </a:rPr>
              <a:t>方法</a:t>
            </a:r>
            <a:endParaRPr lang="zh-TW" altLang="en-US" sz="7200" b="1" cap="all" spc="0" dirty="0">
              <a:ln w="0"/>
              <a:solidFill>
                <a:schemeClr val="accent6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0" y="1340768"/>
            <a:ext cx="543609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zh-TW" altLang="en-US" sz="3800" dirty="0" smtClean="0">
                <a:latin typeface="標楷體" pitchFamily="65" charset="-120"/>
                <a:ea typeface="標楷體" pitchFamily="65" charset="-120"/>
              </a:rPr>
              <a:t>需一口吃完整個壽司</a:t>
            </a:r>
            <a:endParaRPr lang="en-US" altLang="zh-TW" sz="3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zh-TW" altLang="en-US" sz="3800" dirty="0" smtClean="0">
                <a:latin typeface="標楷體" pitchFamily="65" charset="-120"/>
                <a:ea typeface="標楷體" pitchFamily="65" charset="-120"/>
              </a:rPr>
              <a:t>用筷子</a:t>
            </a:r>
            <a:r>
              <a:rPr lang="en-US" altLang="zh-TW" sz="3800" dirty="0" smtClean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3800" dirty="0" smtClean="0">
                <a:latin typeface="標楷體" pitchFamily="65" charset="-120"/>
                <a:ea typeface="標楷體" pitchFamily="65" charset="-120"/>
              </a:rPr>
              <a:t>橫向將壽司夾起</a:t>
            </a:r>
            <a:endParaRPr lang="en-US" altLang="zh-TW" sz="3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endParaRPr lang="en-US" altLang="zh-TW" sz="3800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436096" y="1268760"/>
            <a:ext cx="3707904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zh-TW" altLang="en-US" sz="3800" dirty="0" smtClean="0">
                <a:latin typeface="標楷體" pitchFamily="65" charset="-120"/>
                <a:ea typeface="標楷體" pitchFamily="65" charset="-120"/>
              </a:rPr>
              <a:t>用手</a:t>
            </a:r>
            <a:r>
              <a:rPr lang="en-US" altLang="zh-TW" sz="3800" dirty="0" smtClean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3800" dirty="0" smtClean="0">
                <a:latin typeface="標楷體" pitchFamily="65" charset="-120"/>
                <a:ea typeface="標楷體" pitchFamily="65" charset="-120"/>
              </a:rPr>
              <a:t>用大拇指及中指拿住壽司兩端，食指按在上面</a:t>
            </a:r>
            <a:endParaRPr lang="en-US" altLang="zh-TW" sz="3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zh-TW" altLang="en-US" sz="3800" dirty="0" smtClean="0">
                <a:latin typeface="標楷體" pitchFamily="65" charset="-120"/>
                <a:ea typeface="標楷體" pitchFamily="65" charset="-120"/>
              </a:rPr>
              <a:t>日本人吃壽司不另外沾芥末，只沾醬油，因為壽司製作時已經加入了芥末</a:t>
            </a:r>
          </a:p>
          <a:p>
            <a:endParaRPr lang="zh-TW" altLang="en-US" sz="3800" dirty="0"/>
          </a:p>
        </p:txBody>
      </p:sp>
      <p:pic>
        <p:nvPicPr>
          <p:cNvPr id="16388" name="Picture 4" descr="「壽司」的圖片搜尋結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996952"/>
            <a:ext cx="4896544" cy="32765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4273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0" y="1484784"/>
            <a:ext cx="9144000" cy="5184576"/>
          </a:xfrm>
        </p:spPr>
        <p:txBody>
          <a:bodyPr>
            <a:noAutofit/>
          </a:bodyPr>
          <a:lstStyle/>
          <a:p>
            <a:r>
              <a:rPr lang="zh-TW" altLang="en-US" sz="3800" b="1" dirty="0">
                <a:latin typeface="標楷體" pitchFamily="65" charset="-120"/>
                <a:ea typeface="標楷體" pitchFamily="65" charset="-120"/>
              </a:rPr>
              <a:t>來到餐廳時，優先禮讓</a:t>
            </a:r>
            <a:r>
              <a:rPr lang="zh-TW" altLang="en-US" sz="3800" b="1" dirty="0" smtClean="0">
                <a:latin typeface="標楷體" pitchFamily="65" charset="-120"/>
                <a:ea typeface="標楷體" pitchFamily="65" charset="-120"/>
              </a:rPr>
              <a:t>長者及賓客。</a:t>
            </a:r>
            <a:endParaRPr lang="zh-TW" altLang="en-US" sz="3800" b="1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800" b="1" dirty="0" smtClean="0">
                <a:latin typeface="標楷體" pitchFamily="65" charset="-120"/>
                <a:ea typeface="標楷體" pitchFamily="65" charset="-120"/>
              </a:rPr>
              <a:t>多</a:t>
            </a:r>
            <a:r>
              <a:rPr lang="zh-TW" altLang="en-US" sz="3800" b="1" dirty="0">
                <a:latin typeface="標楷體" pitchFamily="65" charset="-120"/>
                <a:ea typeface="標楷體" pitchFamily="65" charset="-120"/>
              </a:rPr>
              <a:t>用筷子食用料理。握筷子的末端，不行太低或在中間。不用時，將筷子橫放在面前，筷</a:t>
            </a:r>
            <a:r>
              <a:rPr lang="zh-TW" altLang="en-US" sz="3800" b="1" dirty="0" smtClean="0">
                <a:latin typeface="標楷體" pitchFamily="65" charset="-120"/>
                <a:ea typeface="標楷體" pitchFamily="65" charset="-120"/>
              </a:rPr>
              <a:t>尖向左。</a:t>
            </a:r>
          </a:p>
          <a:p>
            <a:r>
              <a:rPr lang="zh-TW" altLang="en-US" sz="3800" b="1" dirty="0" smtClean="0">
                <a:latin typeface="標楷體" pitchFamily="65" charset="-120"/>
                <a:ea typeface="標楷體" pitchFamily="65" charset="-120"/>
              </a:rPr>
              <a:t>飲</a:t>
            </a:r>
            <a:r>
              <a:rPr lang="zh-TW" altLang="en-US" sz="3800" b="1" dirty="0">
                <a:latin typeface="標楷體" pitchFamily="65" charset="-120"/>
                <a:ea typeface="標楷體" pitchFamily="65" charset="-120"/>
              </a:rPr>
              <a:t>湯或湯食麵要發出「殊殊」聲，被視為是一種對廚師的讚美</a:t>
            </a:r>
            <a:r>
              <a:rPr lang="zh-TW" altLang="en-US" sz="3800" b="1" dirty="0" smtClean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r>
              <a:rPr lang="zh-TW" altLang="en-US" sz="3800" b="1" dirty="0" smtClean="0">
                <a:latin typeface="標楷體" pitchFamily="65" charset="-120"/>
                <a:ea typeface="標楷體" pitchFamily="65" charset="-120"/>
              </a:rPr>
              <a:t>全部吃完，被</a:t>
            </a:r>
            <a:r>
              <a:rPr lang="zh-TW" altLang="en-US" sz="3800" b="1" dirty="0">
                <a:latin typeface="標楷體" pitchFamily="65" charset="-120"/>
                <a:ea typeface="標楷體" pitchFamily="65" charset="-120"/>
              </a:rPr>
              <a:t>視為對飯局主人的尊重和對廚師的讚揚。</a:t>
            </a:r>
          </a:p>
          <a:p>
            <a:endParaRPr lang="zh-TW" altLang="en-US" sz="16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3528" y="188640"/>
            <a:ext cx="20345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TW" altLang="en-US" sz="7200" b="1" cap="all" dirty="0" smtClean="0">
                <a:ln w="0"/>
                <a:solidFill>
                  <a:srgbClr val="A379BB">
                    <a:lumMod val="50000"/>
                  </a:srgbClr>
                </a:solidFill>
                <a:effectLst>
                  <a:reflection blurRad="12700" stA="50000" endPos="50000" dist="5000" dir="5400000" sy="-100000" rotWithShape="0"/>
                </a:effectLst>
                <a:latin typeface="標楷體" pitchFamily="65" charset="-120"/>
                <a:ea typeface="標楷體" pitchFamily="65" charset="-120"/>
              </a:rPr>
              <a:t>習俗</a:t>
            </a:r>
            <a:endParaRPr lang="zh-TW" altLang="en-US" sz="7200" b="1" cap="all" dirty="0">
              <a:ln w="0"/>
              <a:solidFill>
                <a:srgbClr val="A379BB">
                  <a:lumMod val="50000"/>
                </a:srgb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237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0" y="1412776"/>
            <a:ext cx="8892480" cy="4608512"/>
          </a:xfrm>
        </p:spPr>
        <p:txBody>
          <a:bodyPr>
            <a:noAutofit/>
          </a:bodyPr>
          <a:lstStyle/>
          <a:p>
            <a:r>
              <a:rPr lang="zh-TW" altLang="en-US" sz="3800" b="1" dirty="0" smtClean="0">
                <a:latin typeface="標楷體" pitchFamily="65" charset="-120"/>
                <a:ea typeface="標楷體" pitchFamily="65" charset="-120"/>
              </a:rPr>
              <a:t>不能</a:t>
            </a:r>
            <a:r>
              <a:rPr lang="zh-TW" altLang="en-US" sz="3800" b="1" dirty="0">
                <a:latin typeface="標楷體" pitchFamily="65" charset="-120"/>
                <a:ea typeface="標楷體" pitchFamily="65" charset="-120"/>
              </a:rPr>
              <a:t>把筷子插</a:t>
            </a:r>
            <a:r>
              <a:rPr lang="zh-TW" altLang="en-US" sz="3800" b="1" dirty="0" smtClean="0">
                <a:latin typeface="標楷體" pitchFamily="65" charset="-120"/>
                <a:ea typeface="標楷體" pitchFamily="65" charset="-120"/>
              </a:rPr>
              <a:t>在碗</a:t>
            </a:r>
            <a:r>
              <a:rPr lang="zh-TW" altLang="en-US" sz="3800" b="1" dirty="0" smtClean="0">
                <a:latin typeface="標楷體" pitchFamily="65" charset="-120"/>
                <a:ea typeface="標楷體" pitchFamily="65" charset="-120"/>
              </a:rPr>
              <a:t>中，</a:t>
            </a:r>
            <a:r>
              <a:rPr lang="zh-TW" altLang="en-US" sz="3800" b="1" dirty="0" smtClean="0">
                <a:latin typeface="標楷體" pitchFamily="65" charset="-120"/>
                <a:ea typeface="標楷體" pitchFamily="65" charset="-120"/>
              </a:rPr>
              <a:t>因</a:t>
            </a:r>
            <a:r>
              <a:rPr lang="zh-TW" altLang="en-US" sz="3800" b="1" dirty="0" smtClean="0">
                <a:latin typeface="標楷體" pitchFamily="65" charset="-120"/>
                <a:ea typeface="標楷體" pitchFamily="65" charset="-120"/>
              </a:rPr>
              <a:t>在死者靈前的供桌上往往筷子擺成這種形式。</a:t>
            </a:r>
            <a:endParaRPr lang="zh-TW" altLang="en-US" sz="3800" b="1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800" b="1" dirty="0" smtClean="0">
                <a:latin typeface="標楷體" pitchFamily="65" charset="-120"/>
                <a:ea typeface="標楷體" pitchFamily="65" charset="-120"/>
              </a:rPr>
              <a:t>禁忌</a:t>
            </a:r>
            <a:r>
              <a:rPr lang="zh-TW" altLang="en-US" sz="3800" b="1" dirty="0">
                <a:latin typeface="標楷體" pitchFamily="65" charset="-120"/>
                <a:ea typeface="標楷體" pitchFamily="65" charset="-120"/>
              </a:rPr>
              <a:t>敲</a:t>
            </a:r>
            <a:r>
              <a:rPr lang="zh-TW" altLang="en-US" sz="3800" b="1" dirty="0" smtClean="0">
                <a:latin typeface="標楷體" pitchFamily="65" charset="-120"/>
                <a:ea typeface="標楷體" pitchFamily="65" charset="-120"/>
              </a:rPr>
              <a:t>飯碗，據說這是因為人們迷信敲碗聲會招來餓</a:t>
            </a:r>
            <a:r>
              <a:rPr lang="zh-TW" altLang="en-US" sz="3800" b="1" dirty="0" smtClean="0">
                <a:latin typeface="標楷體" pitchFamily="65" charset="-120"/>
                <a:ea typeface="標楷體" pitchFamily="65" charset="-120"/>
              </a:rPr>
              <a:t>鬼</a:t>
            </a:r>
            <a:endParaRPr lang="zh-TW" altLang="en-US" sz="3800" b="1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800" b="1" dirty="0" smtClean="0">
                <a:latin typeface="標楷體" pitchFamily="65" charset="-120"/>
                <a:ea typeface="標楷體" pitchFamily="65" charset="-120"/>
              </a:rPr>
              <a:t>忌諱往糕上撒</a:t>
            </a:r>
            <a:r>
              <a:rPr lang="zh-TW" altLang="en-US" sz="3800" b="1" dirty="0" smtClean="0">
                <a:latin typeface="標楷體" pitchFamily="65" charset="-120"/>
                <a:ea typeface="標楷體" pitchFamily="65" charset="-120"/>
              </a:rPr>
              <a:t>鹽</a:t>
            </a:r>
            <a:endParaRPr lang="en-US" altLang="zh-TW" sz="3800" b="1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3800" b="1" dirty="0" smtClean="0">
                <a:latin typeface="標楷體" pitchFamily="65" charset="-120"/>
                <a:ea typeface="標楷體" pitchFamily="65" charset="-120"/>
              </a:rPr>
              <a:t>  和</a:t>
            </a:r>
            <a:r>
              <a:rPr lang="zh-TW" altLang="en-US" sz="3800" b="1" dirty="0" smtClean="0">
                <a:latin typeface="標楷體" pitchFamily="65" charset="-120"/>
                <a:ea typeface="標楷體" pitchFamily="65" charset="-120"/>
              </a:rPr>
              <a:t>撕拉著</a:t>
            </a:r>
            <a:r>
              <a:rPr lang="zh-TW" altLang="en-US" sz="3800" b="1" dirty="0" smtClean="0">
                <a:latin typeface="標楷體" pitchFamily="65" charset="-120"/>
                <a:ea typeface="標楷體" pitchFamily="65" charset="-120"/>
              </a:rPr>
              <a:t>吃</a:t>
            </a:r>
          </a:p>
          <a:p>
            <a:r>
              <a:rPr lang="zh-TW" altLang="en-US" sz="3800" b="1" dirty="0" smtClean="0">
                <a:latin typeface="標楷體" pitchFamily="65" charset="-120"/>
                <a:ea typeface="標楷體" pitchFamily="65" charset="-120"/>
              </a:rPr>
              <a:t>忌諱在鍋蓋上</a:t>
            </a:r>
            <a:endParaRPr lang="en-US" altLang="zh-TW" sz="3800" b="1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3800" b="1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3800" b="1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3800" b="1" dirty="0" smtClean="0">
                <a:latin typeface="標楷體" pitchFamily="65" charset="-120"/>
                <a:ea typeface="標楷體" pitchFamily="65" charset="-120"/>
              </a:rPr>
              <a:t>切東西</a:t>
            </a:r>
            <a:endParaRPr lang="zh-TW" altLang="en-US" sz="38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79512" y="116632"/>
            <a:ext cx="295232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zh-TW" altLang="en-US" sz="7200" b="1" cap="all" spc="0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禁忌</a:t>
            </a:r>
            <a:endParaRPr lang="zh-TW" altLang="en-US" sz="7200" b="1" cap="all" spc="0" dirty="0">
              <a:ln w="0"/>
              <a:solidFill>
                <a:schemeClr val="accent6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7" name="圖片 6" descr="9EBD88B0-038D-4C4F-B23C-74C187469D5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67944" y="3429000"/>
            <a:ext cx="4968552" cy="329920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9846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79712" y="692696"/>
            <a:ext cx="5097760" cy="1143000"/>
          </a:xfrm>
        </p:spPr>
        <p:txBody>
          <a:bodyPr>
            <a:noAutofit/>
          </a:bodyPr>
          <a:lstStyle/>
          <a:p>
            <a:r>
              <a:rPr lang="zh-TW" altLang="en-US" sz="8000" dirty="0" smtClean="0">
                <a:solidFill>
                  <a:schemeClr val="bg2">
                    <a:lumMod val="50000"/>
                  </a:schemeClr>
                </a:solidFill>
              </a:rPr>
              <a:t>謝謝大家</a:t>
            </a:r>
            <a:endParaRPr lang="zh-TW" altLang="en-US" sz="80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6" name="Picture 2" descr="相關圖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060848"/>
            <a:ext cx="6096000" cy="6096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龍騰四海">
  <a:themeElements>
    <a:clrScheme name="鋒芒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龍騰四海">
      <a:majorFont>
        <a:latin typeface="Maiandra GD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중고딕"/>
        <a:font script="Hans" typeface="隶书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HY견명조"/>
        <a:font script="Hans" typeface="华文楷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龍騰四海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hueMod val="100000"/>
                <a:satMod val="250000"/>
              </a:schemeClr>
            </a:gs>
            <a:gs pos="75000">
              <a:schemeClr val="phClr">
                <a:tint val="80000"/>
                <a:shade val="100000"/>
                <a:hueMod val="100000"/>
                <a:satMod val="375000"/>
              </a:schemeClr>
            </a:gs>
            <a:gs pos="100000">
              <a:schemeClr val="phClr">
                <a:tint val="50000"/>
                <a:shade val="100000"/>
                <a:hueMod val="100000"/>
                <a:satMod val="5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50000"/>
                <a:hueMod val="100000"/>
                <a:satMod val="100000"/>
              </a:schemeClr>
              <a:schemeClr val="phClr">
                <a:tint val="100000"/>
                <a:shade val="75000"/>
                <a:hueMod val="100000"/>
                <a:satMod val="100000"/>
              </a:schemeClr>
            </a:duotone>
          </a:blip>
          <a:tile tx="0" ty="0" sx="50000" sy="50000" flip="none" algn="ctr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  <a:scene3d>
            <a:camera prst="orthographicFront" fov="0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2700" h="12700" prst="relaxedInset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  <a:outerShdw blurRad="44450" dist="50800" dir="3300000" sx="99000" sy="99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4220000"/>
            </a:lightRig>
          </a:scene3d>
          <a:sp3d prstMaterial="dkEdge">
            <a:bevelT w="63500" h="63500"/>
            <a:bevelB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bg1">
                <a:tint val="100000"/>
                <a:shade val="100000"/>
                <a:hueMod val="100000"/>
                <a:satMod val="150000"/>
              </a:schemeClr>
            </a:gs>
            <a:gs pos="55000">
              <a:schemeClr val="bg1">
                <a:tint val="100000"/>
                <a:shade val="90000"/>
                <a:hueMod val="100000"/>
                <a:satMod val="375000"/>
              </a:schemeClr>
            </a:gs>
            <a:gs pos="100000">
              <a:schemeClr val="phClr">
                <a:tint val="88000"/>
                <a:shade val="100000"/>
                <a:hueMod val="100000"/>
                <a:satMod val="500000"/>
              </a:schemeClr>
            </a:gs>
          </a:gsLst>
          <a:lin ang="5400000" scaled="1"/>
        </a:gradFill>
        <a:blipFill>
          <a:blip xmlns:r="http://schemas.openxmlformats.org/officeDocument/2006/relationships" r:embed="rId2">
            <a:duotone>
              <a:schemeClr val="phClr">
                <a:shade val="30000"/>
                <a:satMod val="555000"/>
              </a:schemeClr>
              <a:schemeClr val="phClr">
                <a:tint val="96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Dragon</Template>
  <TotalTime>210</TotalTime>
  <Words>345</Words>
  <Application>Microsoft Office PowerPoint</Application>
  <PresentationFormat>如螢幕大小 (4:3)</PresentationFormat>
  <Paragraphs>39</Paragraphs>
  <Slides>8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9" baseType="lpstr">
      <vt:lpstr>龍騰四海</vt:lpstr>
      <vt:lpstr>日本料理</vt:lpstr>
      <vt:lpstr>投影片 2</vt:lpstr>
      <vt:lpstr>投影片 3</vt:lpstr>
      <vt:lpstr>投影片 4</vt:lpstr>
      <vt:lpstr>投影片 5</vt:lpstr>
      <vt:lpstr>投影片 6</vt:lpstr>
      <vt:lpstr>投影片 7</vt:lpstr>
      <vt:lpstr>謝謝大家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日本料理</dc:title>
  <dc:creator>user</dc:creator>
  <cp:lastModifiedBy>CHAN</cp:lastModifiedBy>
  <cp:revision>20</cp:revision>
  <dcterms:created xsi:type="dcterms:W3CDTF">2014-09-18T14:06:17Z</dcterms:created>
  <dcterms:modified xsi:type="dcterms:W3CDTF">2017-04-02T11:24:25Z</dcterms:modified>
</cp:coreProperties>
</file>