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7" r:id="rId4"/>
    <p:sldId id="268" r:id="rId5"/>
    <p:sldId id="269" r:id="rId6"/>
    <p:sldId id="273" r:id="rId7"/>
    <p:sldId id="270" r:id="rId8"/>
    <p:sldId id="271" r:id="rId9"/>
    <p:sldId id="272" r:id="rId10"/>
    <p:sldId id="265" r:id="rId11"/>
    <p:sldId id="266" r:id="rId12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082B7624-E89F-446F-991F-9A3F2480E75B}">
          <p14:sldIdLst>
            <p14:sldId id="256"/>
            <p14:sldId id="264"/>
            <p14:sldId id="267"/>
            <p14:sldId id="268"/>
            <p14:sldId id="269"/>
            <p14:sldId id="273"/>
            <p14:sldId id="270"/>
            <p14:sldId id="271"/>
            <p14:sldId id="272"/>
            <p14:sldId id="265"/>
            <p14:sldId id="26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3D1505"/>
    <a:srgbClr val="586862"/>
    <a:srgbClr val="FAEF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26" autoAdjust="0"/>
    <p:restoredTop sz="94660"/>
  </p:normalViewPr>
  <p:slideViewPr>
    <p:cSldViewPr>
      <p:cViewPr varScale="1">
        <p:scale>
          <a:sx n="102" d="100"/>
          <a:sy n="102" d="100"/>
        </p:scale>
        <p:origin x="-44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824EA-3860-4D25-9F31-B4BC57A6B9F0}" type="datetimeFigureOut">
              <a:rPr lang="zh-TW" altLang="en-US" smtClean="0"/>
              <a:t>2014/9/25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B33C4-2982-4B86-9187-843789244A4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5696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824EA-3860-4D25-9F31-B4BC57A6B9F0}" type="datetimeFigureOut">
              <a:rPr lang="zh-TW" altLang="en-US" smtClean="0"/>
              <a:t>2014/9/25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B33C4-2982-4B86-9187-843789244A4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68682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824EA-3860-4D25-9F31-B4BC57A6B9F0}" type="datetimeFigureOut">
              <a:rPr lang="zh-TW" altLang="en-US" smtClean="0"/>
              <a:t>2014/9/25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B33C4-2982-4B86-9187-843789244A4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36562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824EA-3860-4D25-9F31-B4BC57A6B9F0}" type="datetimeFigureOut">
              <a:rPr lang="zh-TW" altLang="en-US" smtClean="0"/>
              <a:t>2014/9/25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B33C4-2982-4B86-9187-843789244A4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7963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824EA-3860-4D25-9F31-B4BC57A6B9F0}" type="datetimeFigureOut">
              <a:rPr lang="zh-TW" altLang="en-US" smtClean="0"/>
              <a:t>2014/9/25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B33C4-2982-4B86-9187-843789244A4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9090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824EA-3860-4D25-9F31-B4BC57A6B9F0}" type="datetimeFigureOut">
              <a:rPr lang="zh-TW" altLang="en-US" smtClean="0"/>
              <a:t>2014/9/25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B33C4-2982-4B86-9187-843789244A4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49644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824EA-3860-4D25-9F31-B4BC57A6B9F0}" type="datetimeFigureOut">
              <a:rPr lang="zh-TW" altLang="en-US" smtClean="0"/>
              <a:t>2014/9/25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B33C4-2982-4B86-9187-843789244A4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9168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824EA-3860-4D25-9F31-B4BC57A6B9F0}" type="datetimeFigureOut">
              <a:rPr lang="zh-TW" altLang="en-US" smtClean="0"/>
              <a:t>2014/9/25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B33C4-2982-4B86-9187-843789244A4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63501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824EA-3860-4D25-9F31-B4BC57A6B9F0}" type="datetimeFigureOut">
              <a:rPr lang="zh-TW" altLang="en-US" smtClean="0"/>
              <a:t>2014/9/25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B33C4-2982-4B86-9187-843789244A4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31061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824EA-3860-4D25-9F31-B4BC57A6B9F0}" type="datetimeFigureOut">
              <a:rPr lang="zh-TW" altLang="en-US" smtClean="0"/>
              <a:t>2014/9/25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B33C4-2982-4B86-9187-843789244A4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9224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824EA-3860-4D25-9F31-B4BC57A6B9F0}" type="datetimeFigureOut">
              <a:rPr lang="zh-TW" altLang="en-US" smtClean="0"/>
              <a:t>2014/9/25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B33C4-2982-4B86-9187-843789244A4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8825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824EA-3860-4D25-9F31-B4BC57A6B9F0}" type="datetimeFigureOut">
              <a:rPr lang="zh-TW" altLang="en-US" smtClean="0"/>
              <a:t>2014/9/25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FB33C4-2982-4B86-9187-843789244A4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3061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539552" y="260648"/>
            <a:ext cx="7772400" cy="1470025"/>
          </a:xfrm>
        </p:spPr>
        <p:txBody>
          <a:bodyPr>
            <a:normAutofit/>
          </a:bodyPr>
          <a:lstStyle/>
          <a:p>
            <a:r>
              <a:rPr lang="zh-TW" altLang="en-US" sz="6600" b="1" dirty="0" smtClean="0">
                <a:solidFill>
                  <a:srgbClr val="FFFF00"/>
                </a:solidFill>
                <a:latin typeface="華康特粗楷體(P)" panose="02010600010101010101" pitchFamily="2" charset="-120"/>
                <a:ea typeface="華康特粗楷體(P)" panose="02010600010101010101" pitchFamily="2" charset="-120"/>
              </a:rPr>
              <a:t>西班牙</a:t>
            </a:r>
            <a:r>
              <a:rPr lang="zh-TW" altLang="en-US" sz="6600" b="1" dirty="0">
                <a:solidFill>
                  <a:srgbClr val="FFFF00"/>
                </a:solidFill>
                <a:latin typeface="華康特粗楷體(P)" panose="02010600010101010101" pitchFamily="2" charset="-120"/>
                <a:ea typeface="華康特粗楷體(P)" panose="02010600010101010101" pitchFamily="2" charset="-120"/>
              </a:rPr>
              <a:t>飲食文化</a:t>
            </a:r>
            <a:r>
              <a:rPr lang="zh-TW" altLang="en-US" sz="6600" b="1" dirty="0" smtClean="0">
                <a:solidFill>
                  <a:srgbClr val="FFFF00"/>
                </a:solidFill>
                <a:latin typeface="華康特粗楷體(P)" panose="02010600010101010101" pitchFamily="2" charset="-120"/>
                <a:ea typeface="華康特粗楷體(P)" panose="02010600010101010101" pitchFamily="2" charset="-120"/>
              </a:rPr>
              <a:t>介紹</a:t>
            </a:r>
            <a:endParaRPr lang="zh-TW" altLang="en-US" sz="6600" b="1" dirty="0">
              <a:solidFill>
                <a:srgbClr val="FFFF00"/>
              </a:solidFill>
              <a:latin typeface="華康特粗楷體(P)" panose="02010600010101010101" pitchFamily="2" charset="-120"/>
              <a:ea typeface="華康特粗楷體(P)" panose="02010600010101010101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31834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68133" y="0"/>
            <a:ext cx="8229600" cy="1143000"/>
          </a:xfrm>
        </p:spPr>
        <p:txBody>
          <a:bodyPr>
            <a:noAutofit/>
          </a:bodyPr>
          <a:lstStyle/>
          <a:p>
            <a:r>
              <a:rPr lang="zh-TW" altLang="en-US" sz="6600" b="1" dirty="0">
                <a:solidFill>
                  <a:schemeClr val="accent6">
                    <a:lumMod val="50000"/>
                  </a:schemeClr>
                </a:solidFill>
                <a:latin typeface="華康特粗楷體(P)" panose="02010600010101010101" pitchFamily="2" charset="-120"/>
                <a:ea typeface="華康特粗楷體(P)" panose="02010600010101010101" pitchFamily="2" charset="-120"/>
              </a:rPr>
              <a:t>海鮮飯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220072" y="1052736"/>
            <a:ext cx="3708920" cy="49418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1800" b="1" dirty="0">
                <a:solidFill>
                  <a:schemeClr val="accent6">
                    <a:lumMod val="50000"/>
                  </a:schemeClr>
                </a:solidFill>
                <a:latin typeface="華康特粗楷體(P)" panose="02010600010101010101" pitchFamily="2" charset="-120"/>
                <a:ea typeface="華康特粗楷體(P)" panose="02010600010101010101" pitchFamily="2" charset="-120"/>
              </a:rPr>
              <a:t>西班牙人最喜愛吃的就屬海鮮飯了，用鮮蝦、魷魚、雞肉、西班牙香腸，配上洋蔥、蒜茸、番茄汁、藏紅花等燜製而成的海鮮飯清香四溢，堪稱西餐中一絕</a:t>
            </a:r>
            <a:r>
              <a:rPr lang="zh-TW" altLang="en-US" sz="1800" b="1" dirty="0" smtClean="0">
                <a:solidFill>
                  <a:schemeClr val="accent6">
                    <a:lumMod val="50000"/>
                  </a:schemeClr>
                </a:solidFill>
                <a:latin typeface="華康特粗楷體(P)" panose="02010600010101010101" pitchFamily="2" charset="-120"/>
                <a:ea typeface="華康特粗楷體(P)" panose="02010600010101010101" pitchFamily="2" charset="-120"/>
              </a:rPr>
              <a:t>。</a:t>
            </a:r>
            <a:r>
              <a:rPr lang="zh-TW" altLang="en-US" sz="1800" b="1" dirty="0">
                <a:solidFill>
                  <a:schemeClr val="accent6">
                    <a:lumMod val="50000"/>
                  </a:schemeClr>
                </a:solidFill>
                <a:latin typeface="華康特粗楷體(P)" panose="02010600010101010101" pitchFamily="2" charset="-120"/>
                <a:ea typeface="華康特粗楷體(P)" panose="02010600010101010101" pitchFamily="2" charset="-120"/>
              </a:rPr>
              <a:t/>
            </a:r>
            <a:br>
              <a:rPr lang="zh-TW" altLang="en-US" sz="1800" b="1" dirty="0">
                <a:solidFill>
                  <a:schemeClr val="accent6">
                    <a:lumMod val="50000"/>
                  </a:schemeClr>
                </a:solidFill>
                <a:latin typeface="華康特粗楷體(P)" panose="02010600010101010101" pitchFamily="2" charset="-120"/>
                <a:ea typeface="華康特粗楷體(P)" panose="02010600010101010101" pitchFamily="2" charset="-120"/>
              </a:rPr>
            </a:br>
            <a:r>
              <a:rPr lang="zh-TW" altLang="en-US" sz="1800" b="1" dirty="0" smtClean="0">
                <a:solidFill>
                  <a:schemeClr val="accent6">
                    <a:lumMod val="50000"/>
                  </a:schemeClr>
                </a:solidFill>
                <a:latin typeface="華康特粗楷體(P)" panose="02010600010101010101" pitchFamily="2" charset="-120"/>
                <a:ea typeface="華康特粗楷體(P)" panose="02010600010101010101" pitchFamily="2" charset="-120"/>
              </a:rPr>
              <a:t>馳名</a:t>
            </a:r>
            <a:r>
              <a:rPr lang="zh-TW" altLang="en-US" sz="1800" b="1" dirty="0">
                <a:solidFill>
                  <a:schemeClr val="accent6">
                    <a:lumMod val="50000"/>
                  </a:schemeClr>
                </a:solidFill>
                <a:latin typeface="華康特粗楷體(P)" panose="02010600010101010101" pitchFamily="2" charset="-120"/>
                <a:ea typeface="華康特粗楷體(P)" panose="02010600010101010101" pitchFamily="2" charset="-120"/>
              </a:rPr>
              <a:t>的西班牙海鮮飯</a:t>
            </a:r>
            <a:r>
              <a:rPr lang="en-US" altLang="zh-TW" sz="1800" b="1" dirty="0">
                <a:solidFill>
                  <a:schemeClr val="accent6">
                    <a:lumMod val="50000"/>
                  </a:schemeClr>
                </a:solidFill>
                <a:latin typeface="華康特粗楷體(P)" panose="02010600010101010101" pitchFamily="2" charset="-120"/>
                <a:ea typeface="華康特粗楷體(P)" panose="02010600010101010101" pitchFamily="2" charset="-120"/>
              </a:rPr>
              <a:t>(Paella)</a:t>
            </a:r>
            <a:r>
              <a:rPr lang="zh-TW" altLang="en-US" sz="1800" b="1" dirty="0">
                <a:solidFill>
                  <a:schemeClr val="accent6">
                    <a:lumMod val="50000"/>
                  </a:schemeClr>
                </a:solidFill>
                <a:latin typeface="華康特粗楷體(P)" panose="02010600010101010101" pitchFamily="2" charset="-120"/>
                <a:ea typeface="華康特粗楷體(P)" panose="02010600010101010101" pitchFamily="2" charset="-120"/>
              </a:rPr>
              <a:t>，在每個城市都有不同的風味，甚至每位廚師的製作方式也有不同，源自西班牙東部之華倫西亞</a:t>
            </a:r>
            <a:r>
              <a:rPr lang="en-US" altLang="zh-TW" sz="1800" b="1" dirty="0">
                <a:solidFill>
                  <a:schemeClr val="accent6">
                    <a:lumMod val="50000"/>
                  </a:schemeClr>
                </a:solidFill>
                <a:latin typeface="華康特粗楷體(P)" panose="02010600010101010101" pitchFamily="2" charset="-120"/>
                <a:ea typeface="華康特粗楷體(P)" panose="02010600010101010101" pitchFamily="2" charset="-120"/>
              </a:rPr>
              <a:t>(Valencia)</a:t>
            </a:r>
            <a:r>
              <a:rPr lang="zh-TW" altLang="en-US" sz="1800" b="1" dirty="0">
                <a:solidFill>
                  <a:schemeClr val="accent6">
                    <a:lumMod val="50000"/>
                  </a:schemeClr>
                </a:solidFill>
                <a:latin typeface="華康特粗楷體(P)" panose="02010600010101010101" pitchFamily="2" charset="-120"/>
                <a:ea typeface="華康特粗楷體(P)" panose="02010600010101010101" pitchFamily="2" charset="-120"/>
              </a:rPr>
              <a:t>。華倫西亞人隨手有甚麽材料，例如兔肉，田螺和蔬菜，就拿來煮這鑊飯。時至今日，遍及全球，出現不同版本。這道飯其實是由於用那雙耳平底鑊</a:t>
            </a:r>
            <a:r>
              <a:rPr lang="en-US" altLang="zh-TW" sz="1800" b="1" dirty="0">
                <a:solidFill>
                  <a:schemeClr val="accent6">
                    <a:lumMod val="50000"/>
                  </a:schemeClr>
                </a:solidFill>
                <a:latin typeface="華康特粗楷體(P)" panose="02010600010101010101" pitchFamily="2" charset="-120"/>
                <a:ea typeface="華康特粗楷體(P)" panose="02010600010101010101" pitchFamily="2" charset="-120"/>
              </a:rPr>
              <a:t>paella</a:t>
            </a:r>
            <a:r>
              <a:rPr lang="zh-TW" altLang="en-US" sz="1800" b="1" dirty="0">
                <a:solidFill>
                  <a:schemeClr val="accent6">
                    <a:lumMod val="50000"/>
                  </a:schemeClr>
                </a:solidFill>
                <a:latin typeface="華康特粗楷體(P)" panose="02010600010101010101" pitchFamily="2" charset="-120"/>
                <a:ea typeface="華康特粗楷體(P)" panose="02010600010101010101" pitchFamily="2" charset="-120"/>
              </a:rPr>
              <a:t>而得名。</a:t>
            </a:r>
          </a:p>
          <a:p>
            <a:pPr marL="0" indent="0">
              <a:buNone/>
            </a:pPr>
            <a:r>
              <a:rPr lang="zh-TW" altLang="en-US" sz="1800" b="1" dirty="0" smtClean="0">
                <a:solidFill>
                  <a:schemeClr val="accent6">
                    <a:lumMod val="50000"/>
                  </a:schemeClr>
                </a:solidFill>
                <a:latin typeface="華康特粗楷體(P)" panose="02010600010101010101" pitchFamily="2" charset="-120"/>
                <a:ea typeface="華康特粗楷體(P)" panose="02010600010101010101" pitchFamily="2" charset="-120"/>
              </a:rPr>
              <a:t>海鮮</a:t>
            </a:r>
            <a:r>
              <a:rPr lang="zh-TW" altLang="en-US" sz="1800" b="1" dirty="0">
                <a:solidFill>
                  <a:schemeClr val="accent6">
                    <a:lumMod val="50000"/>
                  </a:schemeClr>
                </a:solidFill>
                <a:latin typeface="華康特粗楷體(P)" panose="02010600010101010101" pitchFamily="2" charset="-120"/>
                <a:ea typeface="華康特粗楷體(P)" panose="02010600010101010101" pitchFamily="2" charset="-120"/>
              </a:rPr>
              <a:t>飯種類很多，大多以黃色為主，這是用專門的海鮮飯原料調制的。這種原料就是最關鍵的材料番紅花，一種黃色植物粉末，它有香味，不但可以去除海鮮的腥味，還讓米飯粒粒美味。</a:t>
            </a:r>
          </a:p>
          <a:p>
            <a:r>
              <a:rPr lang="zh-TW" altLang="en-US" sz="9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zh-TW" altLang="en-US" sz="900" dirty="0" smtClean="0">
                <a:solidFill>
                  <a:schemeClr val="accent6">
                    <a:lumMod val="50000"/>
                  </a:schemeClr>
                </a:solidFill>
              </a:rPr>
            </a:br>
            <a:endParaRPr lang="zh-TW" altLang="en-US" sz="9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33" y="1556792"/>
            <a:ext cx="4680520" cy="3112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8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8229600" cy="1143000"/>
          </a:xfrm>
        </p:spPr>
        <p:txBody>
          <a:bodyPr/>
          <a:lstStyle/>
          <a:p>
            <a:r>
              <a:rPr lang="zh-TW" altLang="en-US" b="1" dirty="0" smtClean="0">
                <a:solidFill>
                  <a:schemeClr val="accent2">
                    <a:lumMod val="75000"/>
                  </a:schemeClr>
                </a:solidFill>
              </a:rPr>
              <a:t>材料</a:t>
            </a:r>
            <a:endParaRPr lang="zh-TW" alt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228184" y="1484784"/>
            <a:ext cx="2746648" cy="5373216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zh-TW" altLang="en-US" b="1" dirty="0">
                <a:solidFill>
                  <a:schemeClr val="accent2">
                    <a:lumMod val="75000"/>
                  </a:schemeClr>
                </a:solidFill>
                <a:latin typeface="華康特粗楷體(P)"/>
                <a:ea typeface="華康特粗楷體(P)"/>
              </a:rPr>
              <a:t>米</a:t>
            </a:r>
            <a:r>
              <a:rPr lang="en-US" altLang="zh-TW" b="1" dirty="0">
                <a:solidFill>
                  <a:schemeClr val="accent2">
                    <a:lumMod val="75000"/>
                  </a:schemeClr>
                </a:solidFill>
                <a:latin typeface="華康特粗楷體(P)"/>
                <a:ea typeface="華康特粗楷體(P)"/>
              </a:rPr>
              <a:t>1</a:t>
            </a:r>
            <a:r>
              <a:rPr lang="zh-TW" altLang="en-US" b="1" dirty="0" smtClean="0">
                <a:solidFill>
                  <a:schemeClr val="accent2">
                    <a:lumMod val="75000"/>
                  </a:schemeClr>
                </a:solidFill>
                <a:latin typeface="華康特粗楷體(P)"/>
                <a:ea typeface="華康特粗楷體(P)"/>
              </a:rPr>
              <a:t>杯</a:t>
            </a:r>
          </a:p>
          <a:p>
            <a:pPr marL="0" indent="0">
              <a:buNone/>
            </a:pPr>
            <a:r>
              <a:rPr lang="zh-TW" altLang="en-US" b="1" dirty="0" smtClean="0">
                <a:solidFill>
                  <a:schemeClr val="accent2">
                    <a:lumMod val="75000"/>
                  </a:schemeClr>
                </a:solidFill>
                <a:latin typeface="華康特粗楷體(P)"/>
                <a:ea typeface="華康特粗楷體(P)"/>
              </a:rPr>
              <a:t>鱈斑魚</a:t>
            </a:r>
            <a:r>
              <a:rPr lang="en-US" altLang="zh-TW" b="1" dirty="0" smtClean="0">
                <a:solidFill>
                  <a:schemeClr val="accent2">
                    <a:lumMod val="75000"/>
                  </a:schemeClr>
                </a:solidFill>
                <a:latin typeface="華康特粗楷體(P)"/>
                <a:ea typeface="華康特粗楷體(P)"/>
              </a:rPr>
              <a:t>150g</a:t>
            </a:r>
          </a:p>
          <a:p>
            <a:pPr marL="0" indent="0">
              <a:buNone/>
            </a:pPr>
            <a:r>
              <a:rPr lang="zh-TW" altLang="en-US" b="1" dirty="0" smtClean="0">
                <a:solidFill>
                  <a:schemeClr val="accent2">
                    <a:lumMod val="75000"/>
                  </a:schemeClr>
                </a:solidFill>
                <a:latin typeface="華康特粗楷體(P)"/>
                <a:ea typeface="華康特粗楷體(P)"/>
              </a:rPr>
              <a:t>蝦子</a:t>
            </a:r>
            <a:r>
              <a:rPr lang="en-US" altLang="zh-TW" b="1" dirty="0">
                <a:solidFill>
                  <a:schemeClr val="accent2">
                    <a:lumMod val="75000"/>
                  </a:schemeClr>
                </a:solidFill>
                <a:latin typeface="華康特粗楷體(P)"/>
                <a:ea typeface="華康特粗楷體(P)"/>
              </a:rPr>
              <a:t>10</a:t>
            </a:r>
            <a:r>
              <a:rPr lang="zh-TW" altLang="en-US" b="1" dirty="0">
                <a:solidFill>
                  <a:schemeClr val="accent2">
                    <a:lumMod val="75000"/>
                  </a:schemeClr>
                </a:solidFill>
                <a:latin typeface="華康特粗楷體(P)"/>
                <a:ea typeface="華康特粗楷體(P)"/>
              </a:rPr>
              <a:t>隻</a:t>
            </a:r>
          </a:p>
          <a:p>
            <a:pPr marL="0" indent="0">
              <a:buNone/>
            </a:pPr>
            <a:r>
              <a:rPr lang="zh-TW" altLang="en-US" b="1" dirty="0">
                <a:solidFill>
                  <a:schemeClr val="accent2">
                    <a:lumMod val="75000"/>
                  </a:schemeClr>
                </a:solidFill>
                <a:latin typeface="華康特粗楷體(P)"/>
                <a:ea typeface="華康特粗楷體(P)"/>
              </a:rPr>
              <a:t>小卷</a:t>
            </a:r>
            <a:r>
              <a:rPr lang="en-US" altLang="zh-TW" b="1" dirty="0">
                <a:solidFill>
                  <a:schemeClr val="accent2">
                    <a:lumMod val="75000"/>
                  </a:schemeClr>
                </a:solidFill>
                <a:latin typeface="華康特粗楷體(P)"/>
                <a:ea typeface="華康特粗楷體(P)"/>
              </a:rPr>
              <a:t>4</a:t>
            </a:r>
            <a:r>
              <a:rPr lang="zh-TW" altLang="en-US" b="1" dirty="0">
                <a:solidFill>
                  <a:schemeClr val="accent2">
                    <a:lumMod val="75000"/>
                  </a:schemeClr>
                </a:solidFill>
                <a:latin typeface="華康特粗楷體(P)"/>
                <a:ea typeface="華康特粗楷體(P)"/>
              </a:rPr>
              <a:t>隻</a:t>
            </a:r>
          </a:p>
          <a:p>
            <a:pPr marL="0" indent="0">
              <a:buNone/>
            </a:pPr>
            <a:r>
              <a:rPr lang="zh-TW" altLang="en-US" b="1" dirty="0">
                <a:solidFill>
                  <a:schemeClr val="accent2">
                    <a:lumMod val="75000"/>
                  </a:schemeClr>
                </a:solidFill>
                <a:latin typeface="華康特粗楷體(P)"/>
                <a:ea typeface="華康特粗楷體(P)"/>
              </a:rPr>
              <a:t>蛤蠣</a:t>
            </a:r>
            <a:r>
              <a:rPr lang="en-US" altLang="zh-TW" b="1" dirty="0">
                <a:solidFill>
                  <a:schemeClr val="accent2">
                    <a:lumMod val="75000"/>
                  </a:schemeClr>
                </a:solidFill>
                <a:latin typeface="華康特粗楷體(P)"/>
                <a:ea typeface="華康特粗楷體(P)"/>
              </a:rPr>
              <a:t>10</a:t>
            </a:r>
            <a:r>
              <a:rPr lang="zh-TW" altLang="en-US" b="1" dirty="0">
                <a:solidFill>
                  <a:schemeClr val="accent2">
                    <a:lumMod val="75000"/>
                  </a:schemeClr>
                </a:solidFill>
                <a:latin typeface="華康特粗楷體(P)"/>
                <a:ea typeface="華康特粗楷體(P)"/>
              </a:rPr>
              <a:t>顆</a:t>
            </a:r>
          </a:p>
          <a:p>
            <a:pPr marL="0" indent="0">
              <a:buNone/>
            </a:pPr>
            <a:r>
              <a:rPr lang="zh-TW" altLang="en-US" b="1" dirty="0">
                <a:solidFill>
                  <a:schemeClr val="accent2">
                    <a:lumMod val="75000"/>
                  </a:schemeClr>
                </a:solidFill>
                <a:latin typeface="華康特粗楷體(P)"/>
                <a:ea typeface="華康特粗楷體(P)"/>
              </a:rPr>
              <a:t>花椰菜少許</a:t>
            </a:r>
          </a:p>
          <a:p>
            <a:pPr marL="0" indent="0">
              <a:buNone/>
            </a:pPr>
            <a:r>
              <a:rPr lang="zh-TW" altLang="en-US" b="1" dirty="0">
                <a:solidFill>
                  <a:schemeClr val="accent2">
                    <a:lumMod val="75000"/>
                  </a:schemeClr>
                </a:solidFill>
                <a:latin typeface="華康特粗楷體(P)"/>
                <a:ea typeface="華康特粗楷體(P)"/>
              </a:rPr>
              <a:t>番茄</a:t>
            </a:r>
            <a:r>
              <a:rPr lang="en-US" altLang="zh-TW" b="1" dirty="0">
                <a:solidFill>
                  <a:schemeClr val="accent2">
                    <a:lumMod val="75000"/>
                  </a:schemeClr>
                </a:solidFill>
                <a:latin typeface="華康特粗楷體(P)"/>
                <a:ea typeface="華康特粗楷體(P)"/>
              </a:rPr>
              <a:t>1</a:t>
            </a:r>
            <a:r>
              <a:rPr lang="zh-TW" altLang="en-US" b="1" dirty="0">
                <a:solidFill>
                  <a:schemeClr val="accent2">
                    <a:lumMod val="75000"/>
                  </a:schemeClr>
                </a:solidFill>
                <a:latin typeface="華康特粗楷體(P)"/>
                <a:ea typeface="華康特粗楷體(P)"/>
              </a:rPr>
              <a:t>顆</a:t>
            </a:r>
          </a:p>
          <a:p>
            <a:pPr marL="0" indent="0">
              <a:buNone/>
            </a:pPr>
            <a:r>
              <a:rPr lang="zh-TW" altLang="en-US" b="1" dirty="0">
                <a:solidFill>
                  <a:schemeClr val="accent2">
                    <a:lumMod val="75000"/>
                  </a:schemeClr>
                </a:solidFill>
                <a:latin typeface="華康特粗楷體(P)"/>
                <a:ea typeface="華康特粗楷體(P)"/>
              </a:rPr>
              <a:t>紅甜椒少許</a:t>
            </a:r>
          </a:p>
          <a:p>
            <a:pPr marL="0" indent="0">
              <a:buNone/>
            </a:pPr>
            <a:r>
              <a:rPr lang="zh-TW" altLang="en-US" b="1" dirty="0">
                <a:solidFill>
                  <a:schemeClr val="accent2">
                    <a:lumMod val="75000"/>
                  </a:schemeClr>
                </a:solidFill>
                <a:latin typeface="華康特粗楷體(P)"/>
                <a:ea typeface="華康特粗楷體(P)"/>
              </a:rPr>
              <a:t>番紅花</a:t>
            </a:r>
            <a:r>
              <a:rPr lang="en-US" altLang="zh-TW" b="1" dirty="0">
                <a:solidFill>
                  <a:schemeClr val="accent2">
                    <a:lumMod val="75000"/>
                  </a:schemeClr>
                </a:solidFill>
                <a:latin typeface="華康特粗楷體(P)"/>
                <a:ea typeface="華康特粗楷體(P)"/>
              </a:rPr>
              <a:t>10</a:t>
            </a:r>
            <a:r>
              <a:rPr lang="zh-TW" altLang="en-US" b="1" dirty="0">
                <a:solidFill>
                  <a:schemeClr val="accent2">
                    <a:lumMod val="75000"/>
                  </a:schemeClr>
                </a:solidFill>
                <a:latin typeface="華康特粗楷體(P)"/>
                <a:ea typeface="華康特粗楷體(P)"/>
              </a:rPr>
              <a:t>絲</a:t>
            </a:r>
          </a:p>
          <a:p>
            <a:pPr marL="0" indent="0">
              <a:buNone/>
            </a:pPr>
            <a:r>
              <a:rPr lang="zh-TW" altLang="en-US" b="1" dirty="0">
                <a:solidFill>
                  <a:schemeClr val="accent2">
                    <a:lumMod val="75000"/>
                  </a:schemeClr>
                </a:solidFill>
                <a:latin typeface="華康特粗楷體(P)"/>
                <a:ea typeface="華康特粗楷體(P)"/>
              </a:rPr>
              <a:t>檸檬</a:t>
            </a:r>
            <a:r>
              <a:rPr lang="en-US" altLang="zh-TW" b="1" dirty="0">
                <a:solidFill>
                  <a:schemeClr val="accent2">
                    <a:lumMod val="75000"/>
                  </a:schemeClr>
                </a:solidFill>
                <a:latin typeface="華康特粗楷體(P)"/>
                <a:ea typeface="華康特粗楷體(P)"/>
              </a:rPr>
              <a:t>1/4</a:t>
            </a:r>
            <a:r>
              <a:rPr lang="zh-TW" altLang="en-US" b="1" dirty="0">
                <a:solidFill>
                  <a:schemeClr val="accent2">
                    <a:lumMod val="75000"/>
                  </a:schemeClr>
                </a:solidFill>
                <a:latin typeface="華康特粗楷體(P)"/>
                <a:ea typeface="華康特粗楷體(P)"/>
              </a:rPr>
              <a:t>顆</a:t>
            </a:r>
          </a:p>
          <a:p>
            <a:pPr marL="0" indent="0">
              <a:buNone/>
            </a:pPr>
            <a:r>
              <a:rPr lang="zh-TW" altLang="en-US" b="1" dirty="0">
                <a:solidFill>
                  <a:schemeClr val="accent2">
                    <a:lumMod val="75000"/>
                  </a:schemeClr>
                </a:solidFill>
                <a:latin typeface="華康特粗楷體(P)"/>
                <a:ea typeface="華康特粗楷體(P)"/>
              </a:rPr>
              <a:t>香菜少許</a:t>
            </a:r>
          </a:p>
          <a:p>
            <a:pPr marL="0" indent="0">
              <a:buNone/>
            </a:pPr>
            <a:r>
              <a:rPr lang="zh-TW" altLang="en-US" b="1" dirty="0">
                <a:solidFill>
                  <a:schemeClr val="accent2">
                    <a:lumMod val="75000"/>
                  </a:schemeClr>
                </a:solidFill>
                <a:latin typeface="華康特粗楷體(P)"/>
                <a:ea typeface="華康特粗楷體(P)"/>
              </a:rPr>
              <a:t>新東陽德式香腸紐奧良辣味一條</a:t>
            </a:r>
          </a:p>
          <a:p>
            <a:pPr marL="0" indent="0">
              <a:buNone/>
            </a:pPr>
            <a:r>
              <a:rPr lang="zh-TW" altLang="en-US" b="1" dirty="0">
                <a:solidFill>
                  <a:schemeClr val="accent2">
                    <a:lumMod val="75000"/>
                  </a:schemeClr>
                </a:solidFill>
                <a:latin typeface="華康特粗楷體(P)"/>
                <a:ea typeface="華康特粗楷體(P)"/>
              </a:rPr>
              <a:t>洋蔥</a:t>
            </a:r>
            <a:r>
              <a:rPr lang="en-US" altLang="zh-TW" b="1" dirty="0">
                <a:solidFill>
                  <a:schemeClr val="accent2">
                    <a:lumMod val="75000"/>
                  </a:schemeClr>
                </a:solidFill>
                <a:latin typeface="華康特粗楷體(P)"/>
                <a:ea typeface="華康特粗楷體(P)"/>
              </a:rPr>
              <a:t>3/4</a:t>
            </a:r>
            <a:r>
              <a:rPr lang="zh-TW" altLang="en-US" b="1" dirty="0">
                <a:solidFill>
                  <a:schemeClr val="accent2">
                    <a:lumMod val="75000"/>
                  </a:schemeClr>
                </a:solidFill>
                <a:latin typeface="華康特粗楷體(P)"/>
                <a:ea typeface="華康特粗楷體(P)"/>
              </a:rPr>
              <a:t>個</a:t>
            </a:r>
          </a:p>
          <a:p>
            <a:pPr marL="0" indent="0">
              <a:buNone/>
            </a:pPr>
            <a:r>
              <a:rPr lang="zh-TW" altLang="en-US" b="1" dirty="0">
                <a:solidFill>
                  <a:schemeClr val="accent2">
                    <a:lumMod val="75000"/>
                  </a:schemeClr>
                </a:solidFill>
                <a:latin typeface="華康特粗楷體(P)"/>
                <a:ea typeface="華康特粗楷體(P)"/>
              </a:rPr>
              <a:t>西班牙紅椒粉少許</a:t>
            </a:r>
          </a:p>
          <a:p>
            <a:pPr marL="0" indent="0">
              <a:buNone/>
            </a:pPr>
            <a:r>
              <a:rPr lang="zh-TW" altLang="en-US" b="1" dirty="0">
                <a:solidFill>
                  <a:schemeClr val="accent2">
                    <a:lumMod val="75000"/>
                  </a:schemeClr>
                </a:solidFill>
                <a:latin typeface="華康特粗楷體(P)"/>
                <a:ea typeface="華康特粗楷體(P)"/>
              </a:rPr>
              <a:t>蒜頭</a:t>
            </a:r>
            <a:r>
              <a:rPr lang="en-US" altLang="zh-TW" b="1" dirty="0">
                <a:solidFill>
                  <a:schemeClr val="accent2">
                    <a:lumMod val="75000"/>
                  </a:schemeClr>
                </a:solidFill>
                <a:latin typeface="華康特粗楷體(P)"/>
                <a:ea typeface="華康特粗楷體(P)"/>
              </a:rPr>
              <a:t>3 </a:t>
            </a:r>
            <a:endParaRPr lang="en-US" altLang="zh-TW" b="1" dirty="0">
              <a:solidFill>
                <a:schemeClr val="accent2">
                  <a:lumMod val="75000"/>
                </a:schemeClr>
              </a:solidFill>
              <a:latin typeface="華康特粗楷體(P)"/>
              <a:ea typeface="華康特粗楷體(P)"/>
            </a:endParaRPr>
          </a:p>
          <a:p>
            <a:pPr marL="0" indent="0">
              <a:buNone/>
            </a:pPr>
            <a:r>
              <a:rPr lang="zh-TW" altLang="en-US" b="1" dirty="0" smtClean="0">
                <a:solidFill>
                  <a:schemeClr val="accent2">
                    <a:lumMod val="75000"/>
                  </a:schemeClr>
                </a:solidFill>
                <a:latin typeface="華康特粗楷體(P)"/>
                <a:ea typeface="華康特粗楷體(P)"/>
              </a:rPr>
              <a:t>白酒</a:t>
            </a:r>
            <a:r>
              <a:rPr lang="en-US" altLang="zh-TW" b="1" dirty="0" smtClean="0">
                <a:solidFill>
                  <a:schemeClr val="accent2">
                    <a:lumMod val="75000"/>
                  </a:schemeClr>
                </a:solidFill>
                <a:latin typeface="華康特粗楷體(P)"/>
                <a:ea typeface="華康特粗楷體(P)"/>
              </a:rPr>
              <a:t>50C.C.</a:t>
            </a:r>
            <a:r>
              <a:rPr lang="zh-TW" altLang="en-US" b="1" dirty="0">
                <a:ea typeface="華康特粗楷體(P)"/>
              </a:rPr>
              <a:t/>
            </a:r>
            <a:br>
              <a:rPr lang="zh-TW" altLang="en-US" b="1" dirty="0">
                <a:ea typeface="華康特粗楷體(P)"/>
              </a:rPr>
            </a:br>
            <a:endParaRPr lang="zh-TW" altLang="en-US" b="1" dirty="0">
              <a:ea typeface="華康特粗楷體(P)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060848"/>
            <a:ext cx="4528132" cy="3405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721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solidFill>
                  <a:schemeClr val="accent4">
                    <a:lumMod val="50000"/>
                  </a:schemeClr>
                </a:solidFill>
                <a:latin typeface="華康特粗楷體(P)"/>
              </a:rPr>
              <a:t>準備步驟</a:t>
            </a:r>
            <a:endParaRPr lang="zh-TW" alt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004048" y="1600200"/>
            <a:ext cx="3888432" cy="499715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altLang="zh-TW" b="1" dirty="0" smtClean="0">
                <a:solidFill>
                  <a:schemeClr val="accent4">
                    <a:lumMod val="50000"/>
                  </a:schemeClr>
                </a:solidFill>
                <a:latin typeface="華康特粗楷體(P)"/>
              </a:rPr>
              <a:t>1</a:t>
            </a:r>
            <a:r>
              <a:rPr lang="en-US" altLang="zh-TW" b="1" dirty="0">
                <a:solidFill>
                  <a:schemeClr val="accent4">
                    <a:lumMod val="50000"/>
                  </a:schemeClr>
                </a:solidFill>
                <a:latin typeface="華康特粗楷體(P)"/>
              </a:rPr>
              <a:t>.</a:t>
            </a:r>
            <a:r>
              <a:rPr lang="zh-TW" altLang="en-US" b="1" dirty="0">
                <a:solidFill>
                  <a:schemeClr val="accent4">
                    <a:lumMod val="50000"/>
                  </a:schemeClr>
                </a:solidFill>
                <a:latin typeface="華康特粗楷體(P)"/>
              </a:rPr>
              <a:t>雪斑魚</a:t>
            </a:r>
            <a:r>
              <a:rPr lang="zh-TW" altLang="en-US" b="1" dirty="0" smtClean="0">
                <a:solidFill>
                  <a:schemeClr val="accent4">
                    <a:lumMod val="50000"/>
                  </a:schemeClr>
                </a:solidFill>
                <a:latin typeface="華康特粗楷體(P)"/>
              </a:rPr>
              <a:t>切塊</a:t>
            </a:r>
            <a:endParaRPr lang="en-US" altLang="zh-TW" b="1" dirty="0" smtClean="0">
              <a:solidFill>
                <a:schemeClr val="accent4">
                  <a:lumMod val="50000"/>
                </a:schemeClr>
              </a:solidFill>
              <a:latin typeface="華康特粗楷體(P)"/>
            </a:endParaRPr>
          </a:p>
          <a:p>
            <a:pPr marL="0" indent="0">
              <a:buNone/>
            </a:pPr>
            <a:r>
              <a:rPr lang="en-US" altLang="zh-TW" b="1" dirty="0" smtClean="0">
                <a:solidFill>
                  <a:schemeClr val="accent4">
                    <a:lumMod val="50000"/>
                  </a:schemeClr>
                </a:solidFill>
                <a:latin typeface="華康特粗楷體(P)"/>
              </a:rPr>
              <a:t>2</a:t>
            </a:r>
            <a:r>
              <a:rPr lang="en-US" altLang="zh-TW" b="1" dirty="0">
                <a:solidFill>
                  <a:schemeClr val="accent4">
                    <a:lumMod val="50000"/>
                  </a:schemeClr>
                </a:solidFill>
                <a:latin typeface="華康特粗楷體(P)"/>
              </a:rPr>
              <a:t>.</a:t>
            </a:r>
            <a:r>
              <a:rPr lang="zh-TW" altLang="en-US" b="1" dirty="0">
                <a:solidFill>
                  <a:schemeClr val="accent4">
                    <a:lumMod val="50000"/>
                  </a:schemeClr>
                </a:solidFill>
                <a:latin typeface="華康特粗楷體(P)"/>
              </a:rPr>
              <a:t>蝦子剝殼去蝦頭 </a:t>
            </a:r>
            <a:endParaRPr lang="en-US" altLang="zh-TW" b="1" dirty="0" smtClean="0">
              <a:solidFill>
                <a:schemeClr val="accent4">
                  <a:lumMod val="50000"/>
                </a:schemeClr>
              </a:solidFill>
              <a:latin typeface="華康特粗楷體(P)"/>
            </a:endParaRPr>
          </a:p>
          <a:p>
            <a:pPr marL="0" indent="0">
              <a:buNone/>
            </a:pPr>
            <a:r>
              <a:rPr lang="en-US" altLang="zh-TW" b="1" dirty="0" smtClean="0">
                <a:solidFill>
                  <a:schemeClr val="accent4">
                    <a:lumMod val="50000"/>
                  </a:schemeClr>
                </a:solidFill>
                <a:latin typeface="華康特粗楷體(P)"/>
              </a:rPr>
              <a:t>3</a:t>
            </a:r>
            <a:r>
              <a:rPr lang="en-US" altLang="zh-TW" b="1" dirty="0">
                <a:solidFill>
                  <a:schemeClr val="accent4">
                    <a:lumMod val="50000"/>
                  </a:schemeClr>
                </a:solidFill>
                <a:latin typeface="華康特粗楷體(P)"/>
              </a:rPr>
              <a:t>.</a:t>
            </a:r>
            <a:r>
              <a:rPr lang="zh-TW" altLang="en-US" b="1" dirty="0">
                <a:solidFill>
                  <a:schemeClr val="accent4">
                    <a:lumMod val="50000"/>
                  </a:schemeClr>
                </a:solidFill>
                <a:latin typeface="華康特粗楷體(P)"/>
              </a:rPr>
              <a:t>花椰菜切小束 燙熟</a:t>
            </a:r>
            <a:r>
              <a:rPr lang="zh-TW" altLang="en-US" b="1" dirty="0" smtClean="0">
                <a:solidFill>
                  <a:schemeClr val="accent4">
                    <a:lumMod val="50000"/>
                  </a:schemeClr>
                </a:solidFill>
                <a:latin typeface="華康特粗楷體(P)"/>
              </a:rPr>
              <a:t>備用</a:t>
            </a:r>
            <a:endParaRPr lang="en-US" altLang="zh-TW" b="1" dirty="0" smtClean="0">
              <a:solidFill>
                <a:schemeClr val="accent4">
                  <a:lumMod val="50000"/>
                </a:schemeClr>
              </a:solidFill>
              <a:latin typeface="華康特粗楷體(P)"/>
            </a:endParaRPr>
          </a:p>
          <a:p>
            <a:pPr marL="0" indent="0">
              <a:buNone/>
            </a:pPr>
            <a:r>
              <a:rPr lang="en-US" altLang="zh-TW" b="1" dirty="0" smtClean="0">
                <a:solidFill>
                  <a:schemeClr val="accent4">
                    <a:lumMod val="50000"/>
                  </a:schemeClr>
                </a:solidFill>
                <a:latin typeface="華康特粗楷體(P)"/>
              </a:rPr>
              <a:t>4.</a:t>
            </a:r>
            <a:r>
              <a:rPr lang="zh-TW" altLang="en-US" b="1" dirty="0" smtClean="0">
                <a:solidFill>
                  <a:schemeClr val="accent4">
                    <a:lumMod val="50000"/>
                  </a:schemeClr>
                </a:solidFill>
                <a:latin typeface="華康特粗楷體(P)"/>
              </a:rPr>
              <a:t>番茄</a:t>
            </a:r>
            <a:r>
              <a:rPr lang="zh-TW" altLang="en-US" b="1" dirty="0">
                <a:solidFill>
                  <a:schemeClr val="accent4">
                    <a:lumMod val="50000"/>
                  </a:schemeClr>
                </a:solidFill>
                <a:latin typeface="華康特粗楷體(P)"/>
              </a:rPr>
              <a:t>切小</a:t>
            </a:r>
            <a:r>
              <a:rPr lang="zh-TW" altLang="en-US" b="1" dirty="0" smtClean="0">
                <a:solidFill>
                  <a:schemeClr val="accent4">
                    <a:lumMod val="50000"/>
                  </a:schemeClr>
                </a:solidFill>
                <a:latin typeface="華康特粗楷體(P)"/>
              </a:rPr>
              <a:t>丁</a:t>
            </a:r>
            <a:endParaRPr lang="en-US" altLang="zh-TW" b="1" dirty="0" smtClean="0">
              <a:solidFill>
                <a:schemeClr val="accent4">
                  <a:lumMod val="50000"/>
                </a:schemeClr>
              </a:solidFill>
              <a:latin typeface="華康特粗楷體(P)"/>
            </a:endParaRPr>
          </a:p>
          <a:p>
            <a:pPr marL="0" indent="0">
              <a:buNone/>
            </a:pPr>
            <a:r>
              <a:rPr lang="en-US" altLang="zh-TW" b="1" dirty="0" smtClean="0">
                <a:solidFill>
                  <a:schemeClr val="accent4">
                    <a:lumMod val="50000"/>
                  </a:schemeClr>
                </a:solidFill>
                <a:latin typeface="華康特粗楷體(P)"/>
              </a:rPr>
              <a:t>5</a:t>
            </a:r>
            <a:r>
              <a:rPr lang="en-US" altLang="zh-TW" b="1" dirty="0">
                <a:solidFill>
                  <a:schemeClr val="accent4">
                    <a:lumMod val="50000"/>
                  </a:schemeClr>
                </a:solidFill>
                <a:latin typeface="華康特粗楷體(P)"/>
              </a:rPr>
              <a:t>.</a:t>
            </a:r>
            <a:r>
              <a:rPr lang="zh-TW" altLang="en-US" b="1" dirty="0">
                <a:solidFill>
                  <a:schemeClr val="accent4">
                    <a:lumMod val="50000"/>
                  </a:schemeClr>
                </a:solidFill>
                <a:latin typeface="華康特粗楷體(P)"/>
              </a:rPr>
              <a:t>紅甜椒切</a:t>
            </a:r>
            <a:r>
              <a:rPr lang="zh-TW" altLang="en-US" b="1" dirty="0" smtClean="0">
                <a:solidFill>
                  <a:schemeClr val="accent4">
                    <a:lumMod val="50000"/>
                  </a:schemeClr>
                </a:solidFill>
                <a:latin typeface="華康特粗楷體(P)"/>
              </a:rPr>
              <a:t>段</a:t>
            </a:r>
            <a:endParaRPr lang="en-US" altLang="zh-TW" b="1" dirty="0" smtClean="0">
              <a:solidFill>
                <a:schemeClr val="accent4">
                  <a:lumMod val="50000"/>
                </a:schemeClr>
              </a:solidFill>
              <a:latin typeface="華康特粗楷體(P)"/>
            </a:endParaRPr>
          </a:p>
          <a:p>
            <a:pPr marL="0" indent="0">
              <a:buNone/>
            </a:pPr>
            <a:r>
              <a:rPr lang="en-US" altLang="zh-TW" b="1" dirty="0" smtClean="0">
                <a:solidFill>
                  <a:schemeClr val="accent4">
                    <a:lumMod val="50000"/>
                  </a:schemeClr>
                </a:solidFill>
                <a:latin typeface="華康特粗楷體(P)"/>
              </a:rPr>
              <a:t>6</a:t>
            </a:r>
            <a:r>
              <a:rPr lang="en-US" altLang="zh-TW" b="1" dirty="0">
                <a:solidFill>
                  <a:schemeClr val="accent4">
                    <a:lumMod val="50000"/>
                  </a:schemeClr>
                </a:solidFill>
                <a:latin typeface="華康特粗楷體(P)"/>
              </a:rPr>
              <a:t>.</a:t>
            </a:r>
            <a:r>
              <a:rPr lang="zh-TW" altLang="en-US" b="1" dirty="0">
                <a:solidFill>
                  <a:schemeClr val="accent4">
                    <a:lumMod val="50000"/>
                  </a:schemeClr>
                </a:solidFill>
                <a:latin typeface="華康特粗楷體(P)"/>
              </a:rPr>
              <a:t>番紅花對熱水 約半杯 </a:t>
            </a:r>
            <a:endParaRPr lang="en-US" altLang="zh-TW" b="1" dirty="0" smtClean="0">
              <a:solidFill>
                <a:schemeClr val="accent4">
                  <a:lumMod val="50000"/>
                </a:schemeClr>
              </a:solidFill>
              <a:latin typeface="華康特粗楷體(P)"/>
            </a:endParaRPr>
          </a:p>
          <a:p>
            <a:pPr marL="0" indent="0">
              <a:buNone/>
            </a:pPr>
            <a:r>
              <a:rPr lang="en-US" altLang="zh-TW" b="1" dirty="0" smtClean="0">
                <a:solidFill>
                  <a:schemeClr val="accent4">
                    <a:lumMod val="50000"/>
                  </a:schemeClr>
                </a:solidFill>
                <a:latin typeface="華康特粗楷體(P)"/>
              </a:rPr>
              <a:t>7</a:t>
            </a:r>
            <a:r>
              <a:rPr lang="en-US" altLang="zh-TW" b="1" dirty="0">
                <a:solidFill>
                  <a:schemeClr val="accent4">
                    <a:lumMod val="50000"/>
                  </a:schemeClr>
                </a:solidFill>
                <a:latin typeface="華康特粗楷體(P)"/>
              </a:rPr>
              <a:t>.</a:t>
            </a:r>
            <a:r>
              <a:rPr lang="zh-TW" altLang="en-US" b="1" dirty="0">
                <a:solidFill>
                  <a:schemeClr val="accent4">
                    <a:lumMod val="50000"/>
                  </a:schemeClr>
                </a:solidFill>
                <a:latin typeface="華康特粗楷體(P)"/>
              </a:rPr>
              <a:t>檸檬切</a:t>
            </a:r>
            <a:r>
              <a:rPr lang="zh-TW" altLang="en-US" b="1" dirty="0" smtClean="0">
                <a:solidFill>
                  <a:schemeClr val="accent4">
                    <a:lumMod val="50000"/>
                  </a:schemeClr>
                </a:solidFill>
                <a:latin typeface="華康特粗楷體(P)"/>
              </a:rPr>
              <a:t>半</a:t>
            </a:r>
            <a:endParaRPr lang="en-US" altLang="zh-TW" b="1" dirty="0" smtClean="0">
              <a:solidFill>
                <a:schemeClr val="accent4">
                  <a:lumMod val="50000"/>
                </a:schemeClr>
              </a:solidFill>
              <a:latin typeface="華康特粗楷體(P)"/>
            </a:endParaRPr>
          </a:p>
          <a:p>
            <a:pPr marL="0" indent="0">
              <a:buNone/>
            </a:pPr>
            <a:r>
              <a:rPr lang="en-US" altLang="zh-TW" b="1" dirty="0" smtClean="0">
                <a:solidFill>
                  <a:schemeClr val="accent4">
                    <a:lumMod val="50000"/>
                  </a:schemeClr>
                </a:solidFill>
                <a:latin typeface="華康特粗楷體(P)"/>
              </a:rPr>
              <a:t>8</a:t>
            </a:r>
            <a:r>
              <a:rPr lang="en-US" altLang="zh-TW" b="1" dirty="0">
                <a:solidFill>
                  <a:schemeClr val="accent4">
                    <a:lumMod val="50000"/>
                  </a:schemeClr>
                </a:solidFill>
                <a:latin typeface="華康特粗楷體(P)"/>
              </a:rPr>
              <a:t>.</a:t>
            </a:r>
            <a:r>
              <a:rPr lang="zh-TW" altLang="en-US" b="1" dirty="0">
                <a:solidFill>
                  <a:schemeClr val="accent4">
                    <a:lumMod val="50000"/>
                  </a:schemeClr>
                </a:solidFill>
                <a:latin typeface="華康特粗楷體(P)"/>
              </a:rPr>
              <a:t>香菜拔葉切碎 莖留下來熬湯 </a:t>
            </a:r>
            <a:endParaRPr lang="en-US" altLang="zh-TW" b="1" dirty="0" smtClean="0">
              <a:solidFill>
                <a:schemeClr val="accent4">
                  <a:lumMod val="50000"/>
                </a:schemeClr>
              </a:solidFill>
              <a:latin typeface="華康特粗楷體(P)"/>
            </a:endParaRPr>
          </a:p>
          <a:p>
            <a:pPr marL="0" indent="0">
              <a:buNone/>
            </a:pPr>
            <a:r>
              <a:rPr lang="en-US" altLang="zh-TW" b="1" dirty="0" smtClean="0">
                <a:solidFill>
                  <a:schemeClr val="accent4">
                    <a:lumMod val="50000"/>
                  </a:schemeClr>
                </a:solidFill>
                <a:latin typeface="華康特粗楷體(P)"/>
              </a:rPr>
              <a:t>9</a:t>
            </a:r>
            <a:r>
              <a:rPr lang="en-US" altLang="zh-TW" b="1" dirty="0">
                <a:solidFill>
                  <a:schemeClr val="accent4">
                    <a:lumMod val="50000"/>
                  </a:schemeClr>
                </a:solidFill>
                <a:latin typeface="華康特粗楷體(P)"/>
              </a:rPr>
              <a:t>.</a:t>
            </a:r>
            <a:r>
              <a:rPr lang="zh-TW" altLang="en-US" b="1" dirty="0">
                <a:solidFill>
                  <a:schemeClr val="accent4">
                    <a:lumMod val="50000"/>
                  </a:schemeClr>
                </a:solidFill>
                <a:latin typeface="華康特粗楷體(P)"/>
              </a:rPr>
              <a:t>洋蔥</a:t>
            </a:r>
            <a:r>
              <a:rPr lang="en-US" altLang="zh-TW" b="1" dirty="0">
                <a:solidFill>
                  <a:schemeClr val="accent4">
                    <a:lumMod val="50000"/>
                  </a:schemeClr>
                </a:solidFill>
                <a:latin typeface="華康特粗楷體(P)"/>
              </a:rPr>
              <a:t>1/4</a:t>
            </a:r>
            <a:r>
              <a:rPr lang="zh-TW" altLang="en-US" b="1" dirty="0">
                <a:solidFill>
                  <a:schemeClr val="accent4">
                    <a:lumMod val="50000"/>
                  </a:schemeClr>
                </a:solidFill>
                <a:latin typeface="華康特粗楷體(P)"/>
              </a:rPr>
              <a:t>切小碎 </a:t>
            </a:r>
            <a:r>
              <a:rPr lang="en-US" altLang="zh-TW" b="1" dirty="0">
                <a:solidFill>
                  <a:schemeClr val="accent4">
                    <a:lumMod val="50000"/>
                  </a:schemeClr>
                </a:solidFill>
                <a:latin typeface="華康特粗楷體(P)"/>
              </a:rPr>
              <a:t>1/2</a:t>
            </a:r>
            <a:r>
              <a:rPr lang="zh-TW" altLang="en-US" b="1" dirty="0">
                <a:solidFill>
                  <a:schemeClr val="accent4">
                    <a:lumMod val="50000"/>
                  </a:schemeClr>
                </a:solidFill>
                <a:latin typeface="華康特粗楷體(P)"/>
              </a:rPr>
              <a:t>切大辦 </a:t>
            </a:r>
            <a:endParaRPr lang="en-US" altLang="zh-TW" b="1" dirty="0" smtClean="0">
              <a:solidFill>
                <a:schemeClr val="accent4">
                  <a:lumMod val="50000"/>
                </a:schemeClr>
              </a:solidFill>
              <a:latin typeface="華康特粗楷體(P)"/>
            </a:endParaRPr>
          </a:p>
          <a:p>
            <a:pPr marL="0" indent="0">
              <a:buNone/>
            </a:pPr>
            <a:r>
              <a:rPr lang="en-US" altLang="zh-TW" b="1" dirty="0" smtClean="0">
                <a:solidFill>
                  <a:schemeClr val="accent4">
                    <a:lumMod val="50000"/>
                  </a:schemeClr>
                </a:solidFill>
                <a:latin typeface="華康特粗楷體(P)"/>
              </a:rPr>
              <a:t>10</a:t>
            </a:r>
            <a:r>
              <a:rPr lang="en-US" altLang="zh-TW" b="1" dirty="0">
                <a:solidFill>
                  <a:schemeClr val="accent4">
                    <a:lumMod val="50000"/>
                  </a:schemeClr>
                </a:solidFill>
                <a:latin typeface="華康特粗楷體(P)"/>
              </a:rPr>
              <a:t>.</a:t>
            </a:r>
            <a:r>
              <a:rPr lang="zh-TW" altLang="en-US" b="1" dirty="0">
                <a:solidFill>
                  <a:schemeClr val="accent4">
                    <a:lumMod val="50000"/>
                  </a:schemeClr>
                </a:solidFill>
                <a:latin typeface="華康特粗楷體(P)"/>
              </a:rPr>
              <a:t>蒜頭 去皮拍</a:t>
            </a:r>
            <a:endParaRPr lang="zh-TW" altLang="en-US" b="1" dirty="0">
              <a:solidFill>
                <a:schemeClr val="accent4">
                  <a:lumMod val="50000"/>
                </a:schemeClr>
              </a:solidFill>
              <a:latin typeface="華康特粗楷體(P)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59" y="1124744"/>
            <a:ext cx="2688299" cy="2016224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2753951"/>
            <a:ext cx="2592288" cy="1944216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293096"/>
            <a:ext cx="2955776" cy="221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796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solidFill>
                  <a:srgbClr val="CC0000"/>
                </a:solidFill>
                <a:latin typeface="華康特粗楷體(P)"/>
              </a:rPr>
              <a:t>熬高湯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868144" y="1556792"/>
            <a:ext cx="2818656" cy="456937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zh-TW" b="1" dirty="0" smtClean="0">
                <a:solidFill>
                  <a:srgbClr val="CC0000"/>
                </a:solidFill>
                <a:latin typeface="華康特粗楷體(P)"/>
              </a:rPr>
              <a:t>1</a:t>
            </a:r>
            <a:r>
              <a:rPr lang="en-US" altLang="zh-TW" b="1" dirty="0">
                <a:solidFill>
                  <a:srgbClr val="CC0000"/>
                </a:solidFill>
                <a:latin typeface="華康特粗楷體(P)"/>
              </a:rPr>
              <a:t>.</a:t>
            </a:r>
            <a:r>
              <a:rPr lang="zh-TW" altLang="en-US" b="1" dirty="0">
                <a:solidFill>
                  <a:srgbClr val="CC0000"/>
                </a:solidFill>
                <a:latin typeface="華康特粗楷體(P)"/>
              </a:rPr>
              <a:t>起鍋熱水 燙海鮮 熟了即可撈</a:t>
            </a:r>
            <a:r>
              <a:rPr lang="zh-TW" altLang="en-US" b="1" dirty="0" smtClean="0">
                <a:solidFill>
                  <a:srgbClr val="CC0000"/>
                </a:solidFill>
                <a:latin typeface="華康特粗楷體(P)"/>
              </a:rPr>
              <a:t>起</a:t>
            </a:r>
            <a:endParaRPr lang="en-US" altLang="zh-TW" b="1" dirty="0" smtClean="0">
              <a:solidFill>
                <a:srgbClr val="CC0000"/>
              </a:solidFill>
              <a:latin typeface="華康特粗楷體(P)"/>
            </a:endParaRPr>
          </a:p>
          <a:p>
            <a:pPr marL="0" indent="0">
              <a:buNone/>
            </a:pPr>
            <a:r>
              <a:rPr lang="en-US" altLang="zh-TW" b="1" dirty="0" smtClean="0">
                <a:solidFill>
                  <a:srgbClr val="CC0000"/>
                </a:solidFill>
                <a:latin typeface="華康特粗楷體(P)"/>
              </a:rPr>
              <a:t>2</a:t>
            </a:r>
            <a:r>
              <a:rPr lang="en-US" altLang="zh-TW" b="1" dirty="0">
                <a:solidFill>
                  <a:srgbClr val="CC0000"/>
                </a:solidFill>
                <a:latin typeface="華康特粗楷體(P)"/>
              </a:rPr>
              <a:t>.</a:t>
            </a:r>
            <a:r>
              <a:rPr lang="zh-TW" altLang="en-US" b="1" dirty="0">
                <a:solidFill>
                  <a:srgbClr val="CC0000"/>
                </a:solidFill>
                <a:latin typeface="華康特粗楷體(P)"/>
              </a:rPr>
              <a:t>水不要倒掉 丟入蝦頭 大辦洋蔥 兩個蛤蠣 兩片魚 一隻小卷 香菜莖 大火煮滾 小火</a:t>
            </a:r>
            <a:r>
              <a:rPr lang="en-US" altLang="zh-TW" b="1" dirty="0">
                <a:solidFill>
                  <a:srgbClr val="CC0000"/>
                </a:solidFill>
                <a:latin typeface="華康特粗楷體(P)"/>
              </a:rPr>
              <a:t>30</a:t>
            </a:r>
            <a:r>
              <a:rPr lang="zh-TW" altLang="en-US" b="1" dirty="0">
                <a:solidFill>
                  <a:srgbClr val="CC0000"/>
                </a:solidFill>
                <a:latin typeface="華康特粗楷體(P)"/>
              </a:rPr>
              <a:t>分鐘 </a:t>
            </a:r>
            <a:endParaRPr lang="en-US" altLang="zh-TW" b="1" dirty="0" smtClean="0">
              <a:solidFill>
                <a:srgbClr val="CC0000"/>
              </a:solidFill>
              <a:latin typeface="華康特粗楷體(P)"/>
            </a:endParaRPr>
          </a:p>
          <a:p>
            <a:pPr marL="0" indent="0">
              <a:buNone/>
            </a:pPr>
            <a:r>
              <a:rPr lang="en-US" altLang="zh-TW" b="1" dirty="0" smtClean="0">
                <a:solidFill>
                  <a:srgbClr val="CC0000"/>
                </a:solidFill>
                <a:latin typeface="華康特粗楷體(P)"/>
              </a:rPr>
              <a:t>3</a:t>
            </a:r>
            <a:r>
              <a:rPr lang="en-US" altLang="zh-TW" b="1" dirty="0">
                <a:solidFill>
                  <a:srgbClr val="CC0000"/>
                </a:solidFill>
                <a:latin typeface="華康特粗楷體(P)"/>
              </a:rPr>
              <a:t>.</a:t>
            </a:r>
            <a:r>
              <a:rPr lang="zh-TW" altLang="en-US" b="1" dirty="0">
                <a:solidFill>
                  <a:srgbClr val="CC0000"/>
                </a:solidFill>
                <a:latin typeface="華康特粗楷體(P)"/>
              </a:rPr>
              <a:t>備用</a:t>
            </a:r>
            <a:endParaRPr lang="zh-TW" altLang="en-US" b="1" dirty="0">
              <a:solidFill>
                <a:srgbClr val="CC0000"/>
              </a:solidFill>
              <a:latin typeface="華康特粗楷體(P)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24744"/>
            <a:ext cx="2880320" cy="216024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3501008"/>
            <a:ext cx="3744416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78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solidFill>
                  <a:schemeClr val="accent2">
                    <a:lumMod val="50000"/>
                  </a:schemeClr>
                </a:solidFill>
                <a:latin typeface="華康特粗楷體(P)"/>
              </a:rPr>
              <a:t>爆香</a:t>
            </a:r>
            <a:endParaRPr lang="zh-TW" altLang="en-US" b="1" dirty="0">
              <a:solidFill>
                <a:schemeClr val="accent2">
                  <a:lumMod val="50000"/>
                </a:schemeClr>
              </a:solidFill>
              <a:latin typeface="華康特粗楷體(P)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84168" y="1484784"/>
            <a:ext cx="2602632" cy="4641379"/>
          </a:xfrm>
        </p:spPr>
        <p:txBody>
          <a:bodyPr/>
          <a:lstStyle/>
          <a:p>
            <a:pPr marL="0" indent="0">
              <a:buNone/>
            </a:pPr>
            <a:r>
              <a:rPr lang="zh-TW" altLang="en-US" b="1" dirty="0">
                <a:solidFill>
                  <a:schemeClr val="accent2">
                    <a:lumMod val="50000"/>
                  </a:schemeClr>
                </a:solidFill>
                <a:latin typeface="華康特粗楷體(P)"/>
              </a:rPr>
              <a:t>在鍋內放入</a:t>
            </a:r>
            <a:r>
              <a:rPr lang="en-US" altLang="zh-TW" b="1" dirty="0">
                <a:solidFill>
                  <a:schemeClr val="accent2">
                    <a:lumMod val="50000"/>
                  </a:schemeClr>
                </a:solidFill>
                <a:latin typeface="華康特粗楷體(P)"/>
              </a:rPr>
              <a:t>2T</a:t>
            </a:r>
            <a:r>
              <a:rPr lang="zh-TW" altLang="en-US" b="1" dirty="0">
                <a:solidFill>
                  <a:schemeClr val="accent2">
                    <a:lumMod val="50000"/>
                  </a:schemeClr>
                </a:solidFill>
                <a:latin typeface="華康特粗楷體(P)"/>
              </a:rPr>
              <a:t>橄欖油</a:t>
            </a:r>
            <a:r>
              <a:rPr lang="en-US" altLang="zh-TW" b="1" dirty="0">
                <a:solidFill>
                  <a:schemeClr val="accent2">
                    <a:lumMod val="50000"/>
                  </a:schemeClr>
                </a:solidFill>
                <a:latin typeface="華康特粗楷體(P)"/>
              </a:rPr>
              <a:t>,</a:t>
            </a:r>
            <a:r>
              <a:rPr lang="zh-TW" altLang="en-US" b="1" dirty="0">
                <a:solidFill>
                  <a:schemeClr val="accent2">
                    <a:lumMod val="50000"/>
                  </a:schemeClr>
                </a:solidFill>
                <a:latin typeface="華康特粗楷體(P)"/>
              </a:rPr>
              <a:t>炒香蒜末</a:t>
            </a:r>
            <a:r>
              <a:rPr lang="en-US" altLang="zh-TW" b="1" dirty="0">
                <a:solidFill>
                  <a:schemeClr val="accent2">
                    <a:lumMod val="50000"/>
                  </a:schemeClr>
                </a:solidFill>
                <a:latin typeface="華康特粗楷體(P)"/>
              </a:rPr>
              <a:t>.</a:t>
            </a:r>
            <a:r>
              <a:rPr lang="zh-TW" altLang="en-US" b="1" dirty="0">
                <a:solidFill>
                  <a:schemeClr val="accent2">
                    <a:lumMod val="50000"/>
                  </a:schemeClr>
                </a:solidFill>
                <a:latin typeface="華康特粗楷體(P)"/>
              </a:rPr>
              <a:t>紅葱頭及洋葱</a:t>
            </a:r>
            <a:r>
              <a:rPr lang="zh-TW" altLang="en-US" b="1" dirty="0" smtClean="0">
                <a:solidFill>
                  <a:schemeClr val="accent2">
                    <a:lumMod val="50000"/>
                  </a:schemeClr>
                </a:solidFill>
                <a:latin typeface="華康特粗楷體(P)"/>
              </a:rPr>
              <a:t>丁</a:t>
            </a:r>
            <a:endParaRPr lang="zh-TW" altLang="en-US" b="1" dirty="0">
              <a:solidFill>
                <a:schemeClr val="accent2">
                  <a:lumMod val="50000"/>
                </a:schemeClr>
              </a:solidFill>
              <a:latin typeface="華康特粗楷體(P)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132856"/>
            <a:ext cx="3888432" cy="2916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682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zh-TW" altLang="en-US" b="1" dirty="0">
                <a:solidFill>
                  <a:srgbClr val="0070C0"/>
                </a:solidFill>
                <a:latin typeface="華康特粗楷體(P)"/>
              </a:rPr>
              <a:t>煮飯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796136" y="980728"/>
            <a:ext cx="2880320" cy="561662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zh-TW" b="1" dirty="0" smtClean="0">
                <a:solidFill>
                  <a:srgbClr val="0070C0"/>
                </a:solidFill>
                <a:latin typeface="華康特粗楷體(P)"/>
              </a:rPr>
              <a:t>1</a:t>
            </a:r>
            <a:r>
              <a:rPr lang="en-US" altLang="zh-TW" b="1" dirty="0">
                <a:solidFill>
                  <a:srgbClr val="0070C0"/>
                </a:solidFill>
                <a:latin typeface="華康特粗楷體(P)"/>
              </a:rPr>
              <a:t>.</a:t>
            </a:r>
            <a:r>
              <a:rPr lang="zh-TW" altLang="en-US" b="1" dirty="0">
                <a:solidFill>
                  <a:srgbClr val="0070C0"/>
                </a:solidFill>
                <a:latin typeface="華康特粗楷體(P)"/>
              </a:rPr>
              <a:t>中火熱鍋 加入橄欖油 放入洋蔥蒜頭炒香 後加入香腸炒</a:t>
            </a:r>
            <a:r>
              <a:rPr lang="en-US" altLang="zh-TW" b="1" dirty="0">
                <a:solidFill>
                  <a:srgbClr val="0070C0"/>
                </a:solidFill>
                <a:latin typeface="華康特粗楷體(P)"/>
              </a:rPr>
              <a:t>1</a:t>
            </a:r>
            <a:r>
              <a:rPr lang="zh-TW" altLang="en-US" b="1" dirty="0">
                <a:solidFill>
                  <a:srgbClr val="0070C0"/>
                </a:solidFill>
                <a:latin typeface="華康特粗楷體(P)"/>
              </a:rPr>
              <a:t>分 放入米 番茄 乾炒</a:t>
            </a:r>
            <a:r>
              <a:rPr lang="en-US" altLang="zh-TW" b="1" dirty="0">
                <a:solidFill>
                  <a:srgbClr val="0070C0"/>
                </a:solidFill>
                <a:latin typeface="華康特粗楷體(P)"/>
              </a:rPr>
              <a:t>1</a:t>
            </a:r>
            <a:r>
              <a:rPr lang="zh-TW" altLang="en-US" b="1" dirty="0">
                <a:solidFill>
                  <a:srgbClr val="0070C0"/>
                </a:solidFill>
                <a:latin typeface="華康特粗楷體(P)"/>
              </a:rPr>
              <a:t>分 加入白酒嗆</a:t>
            </a:r>
            <a:r>
              <a:rPr lang="zh-TW" altLang="en-US" b="1" dirty="0" smtClean="0">
                <a:solidFill>
                  <a:srgbClr val="0070C0"/>
                </a:solidFill>
                <a:latin typeface="華康特粗楷體(P)"/>
              </a:rPr>
              <a:t>香</a:t>
            </a:r>
            <a:endParaRPr lang="en-US" altLang="zh-TW" b="1" dirty="0" smtClean="0">
              <a:solidFill>
                <a:srgbClr val="0070C0"/>
              </a:solidFill>
              <a:latin typeface="華康特粗楷體(P)"/>
            </a:endParaRPr>
          </a:p>
          <a:p>
            <a:pPr marL="0" indent="0">
              <a:buNone/>
            </a:pPr>
            <a:r>
              <a:rPr lang="zh-TW" altLang="en-US" b="1" dirty="0" smtClean="0">
                <a:solidFill>
                  <a:srgbClr val="0070C0"/>
                </a:solidFill>
                <a:latin typeface="華康特粗楷體(P)"/>
              </a:rPr>
              <a:t> </a:t>
            </a:r>
            <a:r>
              <a:rPr lang="en-US" altLang="zh-TW" b="1" dirty="0">
                <a:solidFill>
                  <a:srgbClr val="0070C0"/>
                </a:solidFill>
                <a:latin typeface="華康特粗楷體(P)"/>
              </a:rPr>
              <a:t>2.</a:t>
            </a:r>
            <a:r>
              <a:rPr lang="zh-TW" altLang="en-US" b="1" dirty="0">
                <a:solidFill>
                  <a:srgbClr val="0070C0"/>
                </a:solidFill>
                <a:latin typeface="華康特粗楷體(P)"/>
              </a:rPr>
              <a:t>加入一半高湯 蕃紅花水 慢熬不時攪拌 約</a:t>
            </a:r>
            <a:r>
              <a:rPr lang="en-US" altLang="zh-TW" b="1" dirty="0">
                <a:solidFill>
                  <a:srgbClr val="0070C0"/>
                </a:solidFill>
                <a:latin typeface="華康特粗楷體(P)"/>
              </a:rPr>
              <a:t>15</a:t>
            </a:r>
            <a:r>
              <a:rPr lang="zh-TW" altLang="en-US" b="1" dirty="0">
                <a:solidFill>
                  <a:srgbClr val="0070C0"/>
                </a:solidFill>
                <a:latin typeface="華康特粗楷體(P)"/>
              </a:rPr>
              <a:t>分鐘 </a:t>
            </a:r>
            <a:endParaRPr lang="en-US" altLang="zh-TW" b="1" dirty="0" smtClean="0">
              <a:solidFill>
                <a:srgbClr val="0070C0"/>
              </a:solidFill>
              <a:latin typeface="華康特粗楷體(P)"/>
            </a:endParaRPr>
          </a:p>
          <a:p>
            <a:pPr marL="0" indent="0">
              <a:buNone/>
            </a:pPr>
            <a:r>
              <a:rPr lang="en-US" altLang="zh-TW" b="1" dirty="0" smtClean="0">
                <a:solidFill>
                  <a:srgbClr val="0070C0"/>
                </a:solidFill>
                <a:latin typeface="華康特粗楷體(P)"/>
              </a:rPr>
              <a:t>3</a:t>
            </a:r>
            <a:r>
              <a:rPr lang="en-US" altLang="zh-TW" b="1" dirty="0">
                <a:solidFill>
                  <a:srgbClr val="0070C0"/>
                </a:solidFill>
                <a:latin typeface="華康特粗楷體(P)"/>
              </a:rPr>
              <a:t>. </a:t>
            </a:r>
            <a:r>
              <a:rPr lang="zh-TW" altLang="en-US" b="1" dirty="0">
                <a:solidFill>
                  <a:srgbClr val="0070C0"/>
                </a:solidFill>
                <a:latin typeface="華康特粗楷體(P)"/>
              </a:rPr>
              <a:t>試米的軟硬度 乾了熟了即可乘起</a:t>
            </a:r>
            <a:endParaRPr lang="zh-TW" altLang="en-US" b="1" dirty="0">
              <a:solidFill>
                <a:srgbClr val="0070C0"/>
              </a:solidFill>
              <a:latin typeface="華康特粗楷體(P)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348880"/>
            <a:ext cx="3840427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798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solidFill>
                  <a:schemeClr val="tx2">
                    <a:lumMod val="50000"/>
                  </a:schemeClr>
                </a:solidFill>
                <a:latin typeface="華康特粗楷體(P)"/>
              </a:rPr>
              <a:t>續炒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580112" y="1052736"/>
            <a:ext cx="3106688" cy="507342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TW" b="1" dirty="0" smtClean="0">
                <a:solidFill>
                  <a:schemeClr val="tx2">
                    <a:lumMod val="50000"/>
                  </a:schemeClr>
                </a:solidFill>
                <a:latin typeface="華康特粗楷體(P)"/>
              </a:rPr>
              <a:t>1</a:t>
            </a:r>
            <a:r>
              <a:rPr lang="en-US" altLang="zh-TW" b="1" dirty="0">
                <a:solidFill>
                  <a:schemeClr val="tx2">
                    <a:lumMod val="50000"/>
                  </a:schemeClr>
                </a:solidFill>
                <a:latin typeface="華康特粗楷體(P)"/>
              </a:rPr>
              <a:t>.</a:t>
            </a:r>
            <a:r>
              <a:rPr lang="zh-TW" altLang="en-US" b="1" dirty="0">
                <a:solidFill>
                  <a:schemeClr val="tx2">
                    <a:lumMod val="50000"/>
                  </a:schemeClr>
                </a:solidFill>
                <a:latin typeface="華康特粗楷體(P)"/>
              </a:rPr>
              <a:t>讓米飯放涼一段時間 水份慢慢蒸發 </a:t>
            </a:r>
            <a:endParaRPr lang="en-US" altLang="zh-TW" b="1" dirty="0" smtClean="0">
              <a:solidFill>
                <a:schemeClr val="tx2">
                  <a:lumMod val="50000"/>
                </a:schemeClr>
              </a:solidFill>
              <a:latin typeface="華康特粗楷體(P)"/>
            </a:endParaRPr>
          </a:p>
          <a:p>
            <a:pPr marL="0" indent="0">
              <a:buNone/>
            </a:pPr>
            <a:r>
              <a:rPr lang="en-US" altLang="zh-TW" b="1" dirty="0" smtClean="0">
                <a:solidFill>
                  <a:schemeClr val="tx2">
                    <a:lumMod val="50000"/>
                  </a:schemeClr>
                </a:solidFill>
                <a:latin typeface="華康特粗楷體(P)"/>
              </a:rPr>
              <a:t>2</a:t>
            </a:r>
            <a:r>
              <a:rPr lang="en-US" altLang="zh-TW" b="1" dirty="0">
                <a:solidFill>
                  <a:schemeClr val="tx2">
                    <a:lumMod val="50000"/>
                  </a:schemeClr>
                </a:solidFill>
                <a:latin typeface="華康特粗楷體(P)"/>
              </a:rPr>
              <a:t>.</a:t>
            </a:r>
            <a:r>
              <a:rPr lang="zh-TW" altLang="en-US" b="1" dirty="0">
                <a:solidFill>
                  <a:schemeClr val="tx2">
                    <a:lumMod val="50000"/>
                  </a:schemeClr>
                </a:solidFill>
                <a:latin typeface="華康特粗楷體(P)"/>
              </a:rPr>
              <a:t>起鍋 下油 開始炒飯 加入海鮮蔬菜及調味料 </a:t>
            </a:r>
            <a:r>
              <a:rPr lang="en-US" altLang="zh-TW" b="1" dirty="0">
                <a:solidFill>
                  <a:schemeClr val="tx2">
                    <a:lumMod val="50000"/>
                  </a:schemeClr>
                </a:solidFill>
                <a:latin typeface="華康特粗楷體(P)"/>
              </a:rPr>
              <a:t>3.</a:t>
            </a:r>
            <a:r>
              <a:rPr lang="zh-TW" altLang="en-US" b="1" dirty="0">
                <a:solidFill>
                  <a:schemeClr val="tx2">
                    <a:lumMod val="50000"/>
                  </a:schemeClr>
                </a:solidFill>
                <a:latin typeface="華康特粗楷體(P)"/>
              </a:rPr>
              <a:t>炒到乾完成 灑上</a:t>
            </a:r>
            <a:r>
              <a:rPr lang="zh-TW" altLang="en-US" b="1" dirty="0" smtClean="0">
                <a:solidFill>
                  <a:schemeClr val="tx2">
                    <a:lumMod val="50000"/>
                  </a:schemeClr>
                </a:solidFill>
                <a:latin typeface="華康特粗楷體(P)"/>
              </a:rPr>
              <a:t>香菜</a:t>
            </a:r>
            <a:endParaRPr lang="en-US" altLang="zh-TW" b="1" dirty="0" smtClean="0">
              <a:solidFill>
                <a:schemeClr val="tx2">
                  <a:lumMod val="50000"/>
                </a:schemeClr>
              </a:solidFill>
              <a:latin typeface="華康特粗楷體(P)"/>
            </a:endParaRPr>
          </a:p>
          <a:p>
            <a:pPr marL="0" indent="0">
              <a:buNone/>
            </a:pPr>
            <a:r>
              <a:rPr lang="zh-TW" altLang="en-US" b="1" dirty="0" smtClean="0">
                <a:solidFill>
                  <a:schemeClr val="tx2">
                    <a:lumMod val="50000"/>
                  </a:schemeClr>
                </a:solidFill>
                <a:latin typeface="華康特粗楷體(P)"/>
              </a:rPr>
              <a:t> </a:t>
            </a:r>
            <a:r>
              <a:rPr lang="en-US" altLang="zh-TW" b="1" dirty="0">
                <a:solidFill>
                  <a:schemeClr val="tx2">
                    <a:lumMod val="50000"/>
                  </a:schemeClr>
                </a:solidFill>
                <a:latin typeface="華康特粗楷體(P)"/>
              </a:rPr>
              <a:t>4.</a:t>
            </a:r>
            <a:r>
              <a:rPr lang="zh-TW" altLang="en-US" b="1" dirty="0">
                <a:solidFill>
                  <a:schemeClr val="tx2">
                    <a:lumMod val="50000"/>
                  </a:schemeClr>
                </a:solidFill>
                <a:latin typeface="華康特粗楷體(P)"/>
              </a:rPr>
              <a:t>附上檸檬角 食用前添加</a:t>
            </a:r>
            <a:endParaRPr lang="zh-TW" altLang="en-US" b="1" dirty="0">
              <a:solidFill>
                <a:schemeClr val="tx2">
                  <a:lumMod val="50000"/>
                </a:schemeClr>
              </a:solidFill>
              <a:latin typeface="華康特粗楷體(P)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429000"/>
            <a:ext cx="4128458" cy="309634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340768"/>
            <a:ext cx="2664296" cy="1998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547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華康特粗楷體(P)"/>
              </a:rPr>
              <a:t>起鍋</a:t>
            </a:r>
            <a:endParaRPr lang="zh-TW" altLang="en-US" b="1" dirty="0">
              <a:solidFill>
                <a:schemeClr val="tx2">
                  <a:lumMod val="60000"/>
                  <a:lumOff val="40000"/>
                </a:schemeClr>
              </a:solidFill>
              <a:latin typeface="華康特粗楷體(P)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508104" y="1340768"/>
            <a:ext cx="3178696" cy="4785395"/>
          </a:xfrm>
        </p:spPr>
        <p:txBody>
          <a:bodyPr/>
          <a:lstStyle/>
          <a:p>
            <a:pPr marL="0" indent="0">
              <a:buNone/>
            </a:pPr>
            <a:r>
              <a:rPr lang="zh-TW" alt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米粒要煮到剛好熟粒粒分明</a:t>
            </a:r>
            <a:r>
              <a:rPr lang="en-US" altLang="zh-TW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,</a:t>
            </a:r>
            <a:r>
              <a:rPr lang="zh-TW" alt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底部要有點</a:t>
            </a:r>
            <a:r>
              <a:rPr lang="zh-TW" alt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鍋巴。</a:t>
            </a:r>
            <a:endParaRPr lang="zh-TW" alt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916832"/>
            <a:ext cx="4248472" cy="3186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892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9242" y="116632"/>
            <a:ext cx="8229600" cy="1143000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solidFill>
                  <a:schemeClr val="accent5">
                    <a:lumMod val="50000"/>
                  </a:schemeClr>
                </a:solidFill>
                <a:latin typeface="華康特粗楷體(P)" panose="02010600010101010101" pitchFamily="2" charset="-120"/>
                <a:ea typeface="華康特粗楷體(P)" panose="02010600010101010101" pitchFamily="2" charset="-120"/>
              </a:rPr>
              <a:t>摩爾花園</a:t>
            </a:r>
            <a:endParaRPr lang="zh-TW" altLang="en-US" sz="4800" b="1" dirty="0">
              <a:solidFill>
                <a:schemeClr val="accent5">
                  <a:lumMod val="50000"/>
                </a:schemeClr>
              </a:solidFill>
              <a:latin typeface="華康特粗楷體(P)" panose="02010600010101010101" pitchFamily="2" charset="-120"/>
              <a:ea typeface="華康特粗楷體(P)" panose="02010600010101010101" pitchFamily="2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219056" y="1340768"/>
            <a:ext cx="3924944" cy="52985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2800" b="1" dirty="0" smtClean="0">
                <a:solidFill>
                  <a:srgbClr val="0070C0"/>
                </a:solidFill>
                <a:latin typeface="華康特粗楷體(P)" panose="02010600010101010101" pitchFamily="2" charset="-120"/>
                <a:ea typeface="華康特粗楷體(P)" panose="02010600010101010101" pitchFamily="2" charset="-120"/>
              </a:rPr>
              <a:t>摩爾花園是離我們嘉義地區最</a:t>
            </a:r>
            <a:r>
              <a:rPr lang="zh-TW" altLang="en-US" sz="2800" b="1" dirty="0">
                <a:solidFill>
                  <a:srgbClr val="0070C0"/>
                </a:solidFill>
                <a:latin typeface="華康特粗楷體(P)" panose="02010600010101010101" pitchFamily="2" charset="-120"/>
                <a:ea typeface="華康特粗楷體(P)" panose="02010600010101010101" pitchFamily="2" charset="-120"/>
              </a:rPr>
              <a:t>近</a:t>
            </a:r>
            <a:r>
              <a:rPr lang="zh-TW" altLang="en-US" sz="2800" b="1" dirty="0" smtClean="0">
                <a:solidFill>
                  <a:srgbClr val="0070C0"/>
                </a:solidFill>
                <a:latin typeface="華康特粗楷體(P)" panose="02010600010101010101" pitchFamily="2" charset="-120"/>
                <a:ea typeface="華康特粗楷體(P)" panose="02010600010101010101" pitchFamily="2" charset="-120"/>
              </a:rPr>
              <a:t>的西班牙主題式餐廳價格有偏貴</a:t>
            </a:r>
            <a:r>
              <a:rPr lang="en-US" altLang="zh-TW" sz="2800" b="1" dirty="0" smtClean="0">
                <a:solidFill>
                  <a:srgbClr val="0070C0"/>
                </a:solidFill>
                <a:latin typeface="華康特粗楷體(P)" panose="02010600010101010101" pitchFamily="2" charset="-120"/>
                <a:ea typeface="華康特粗楷體(P)" panose="02010600010101010101" pitchFamily="2" charset="-120"/>
              </a:rPr>
              <a:t>,</a:t>
            </a:r>
            <a:r>
              <a:rPr lang="zh-TW" altLang="en-US" sz="2800" b="1" dirty="0" smtClean="0">
                <a:solidFill>
                  <a:srgbClr val="0070C0"/>
                </a:solidFill>
                <a:latin typeface="華康特粗楷體(P)" panose="02010600010101010101" pitchFamily="2" charset="-120"/>
                <a:ea typeface="華康特粗楷體(P)" panose="02010600010101010101" pitchFamily="2" charset="-120"/>
              </a:rPr>
              <a:t>可以去嘗試看看喔</a:t>
            </a:r>
            <a:r>
              <a:rPr lang="en-US" altLang="zh-TW" sz="2800" b="1" dirty="0" smtClean="0">
                <a:solidFill>
                  <a:srgbClr val="0070C0"/>
                </a:solidFill>
                <a:latin typeface="華康特粗楷體(P)" panose="02010600010101010101" pitchFamily="2" charset="-120"/>
                <a:ea typeface="華康特粗楷體(P)" panose="02010600010101010101" pitchFamily="2" charset="-120"/>
              </a:rPr>
              <a:t>!</a:t>
            </a:r>
          </a:p>
          <a:p>
            <a:pPr marL="0" indent="0">
              <a:buNone/>
            </a:pPr>
            <a:endParaRPr lang="en-US" altLang="zh-TW" b="1" dirty="0" smtClean="0">
              <a:solidFill>
                <a:srgbClr val="7030A0"/>
              </a:solidFill>
              <a:latin typeface="華康特粗楷體(P)" panose="02010600010101010101" pitchFamily="2" charset="-120"/>
              <a:ea typeface="華康特粗楷體(P)" panose="02010600010101010101" pitchFamily="2" charset="-120"/>
            </a:endParaRPr>
          </a:p>
          <a:p>
            <a:pPr marL="0" indent="0">
              <a:buNone/>
            </a:pPr>
            <a:endParaRPr lang="en-US" altLang="zh-TW" sz="8000" b="1" dirty="0" smtClean="0">
              <a:solidFill>
                <a:srgbClr val="FAEF0E"/>
              </a:solidFill>
              <a:latin typeface="華康特粗楷體(P)" panose="02010600010101010101" pitchFamily="2" charset="-120"/>
              <a:ea typeface="華康特粗楷體(P)" panose="02010600010101010101" pitchFamily="2" charset="-120"/>
            </a:endParaRPr>
          </a:p>
          <a:p>
            <a:pPr marL="0" indent="0">
              <a:buNone/>
            </a:pPr>
            <a:endParaRPr lang="en-US" altLang="zh-TW" b="1" dirty="0">
              <a:solidFill>
                <a:srgbClr val="FAEF0E"/>
              </a:solidFill>
              <a:latin typeface="華康特粗楷體(P)" panose="02010600010101010101" pitchFamily="2" charset="-120"/>
              <a:ea typeface="華康特粗楷體(P)" panose="02010600010101010101" pitchFamily="2" charset="-120"/>
            </a:endParaRPr>
          </a:p>
          <a:p>
            <a:pPr marL="0" indent="0">
              <a:buNone/>
            </a:pPr>
            <a:r>
              <a:rPr lang="zh-TW" altLang="en-US" sz="2400" b="1" dirty="0" smtClean="0">
                <a:solidFill>
                  <a:srgbClr val="7030A0"/>
                </a:solidFill>
                <a:latin typeface="華康特粗楷體(P)" panose="02010600010101010101" pitchFamily="2" charset="-120"/>
                <a:ea typeface="華康特粗楷體(P)" panose="02010600010101010101" pitchFamily="2" charset="-120"/>
              </a:rPr>
              <a:t>摩爾花園位於雲林縣斗六市引善路</a:t>
            </a:r>
            <a:r>
              <a:rPr lang="en-US" altLang="zh-TW" sz="2400" b="1" dirty="0" smtClean="0">
                <a:solidFill>
                  <a:srgbClr val="7030A0"/>
                </a:solidFill>
                <a:latin typeface="華康特粗楷體(P)" panose="02010600010101010101" pitchFamily="2" charset="-120"/>
                <a:ea typeface="華康特粗楷體(P)" panose="02010600010101010101" pitchFamily="2" charset="-120"/>
              </a:rPr>
              <a:t>123</a:t>
            </a:r>
            <a:r>
              <a:rPr lang="zh-TW" altLang="en-US" sz="2400" b="1" dirty="0" smtClean="0">
                <a:solidFill>
                  <a:srgbClr val="7030A0"/>
                </a:solidFill>
                <a:latin typeface="華康特粗楷體(P)" panose="02010600010101010101" pitchFamily="2" charset="-120"/>
                <a:ea typeface="華康特粗楷體(P)" panose="02010600010101010101" pitchFamily="2" charset="-120"/>
              </a:rPr>
              <a:t>號</a:t>
            </a:r>
            <a:endParaRPr lang="en-US" altLang="zh-TW" sz="2400" b="1" dirty="0" smtClean="0">
              <a:solidFill>
                <a:srgbClr val="7030A0"/>
              </a:solidFill>
              <a:latin typeface="華康特粗楷體(P)" panose="02010600010101010101" pitchFamily="2" charset="-120"/>
              <a:ea typeface="華康特粗楷體(P)" panose="02010600010101010101" pitchFamily="2" charset="-120"/>
            </a:endParaRPr>
          </a:p>
          <a:p>
            <a:pPr marL="0" indent="0">
              <a:buNone/>
            </a:pPr>
            <a:endParaRPr lang="zh-TW" altLang="en-US" sz="2400" dirty="0">
              <a:solidFill>
                <a:srgbClr val="7030A0"/>
              </a:solidFill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497" y="1124744"/>
            <a:ext cx="3888432" cy="2593554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495" y="3933056"/>
            <a:ext cx="4068452" cy="264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81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FFFF00"/>
                </a:solidFill>
                <a:latin typeface="華康特粗楷體(P)" panose="02010600010101010101" pitchFamily="2" charset="-120"/>
                <a:ea typeface="華康特粗楷體(P)" panose="02010600010101010101" pitchFamily="2" charset="-120"/>
              </a:rPr>
              <a:t>資料</a:t>
            </a:r>
            <a:r>
              <a:rPr lang="zh-TW" altLang="en-US" b="1" dirty="0" smtClean="0">
                <a:solidFill>
                  <a:srgbClr val="FFFF00"/>
                </a:solidFill>
                <a:latin typeface="華康特粗楷體(P)" panose="02010600010101010101" pitchFamily="2" charset="-120"/>
                <a:ea typeface="華康特粗楷體(P)" panose="02010600010101010101" pitchFamily="2" charset="-120"/>
              </a:rPr>
              <a:t>來源：</a:t>
            </a:r>
            <a:endParaRPr lang="zh-TW" altLang="en-US" b="1" dirty="0">
              <a:solidFill>
                <a:srgbClr val="FFFF00"/>
              </a:solidFill>
              <a:latin typeface="華康特粗楷體(P)" panose="02010600010101010101" pitchFamily="2" charset="-120"/>
              <a:ea typeface="華康特粗楷體(P)" panose="02010600010101010101" pitchFamily="2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95536" y="1772816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2000" b="1" dirty="0" smtClean="0">
                <a:latin typeface="華康特粗楷體(P)" panose="02010600010101010101" pitchFamily="2" charset="-120"/>
                <a:ea typeface="華康特粗楷體(P)" panose="02010600010101010101" pitchFamily="2" charset="-120"/>
              </a:rPr>
              <a:t>西班牙美食 ：</a:t>
            </a:r>
            <a:endParaRPr lang="en-US" altLang="zh-TW" sz="2000" b="1" dirty="0" smtClean="0">
              <a:latin typeface="華康特粗楷體(P)" panose="02010600010101010101" pitchFamily="2" charset="-120"/>
              <a:ea typeface="華康特粗楷體(P)" panose="02010600010101010101" pitchFamily="2" charset="-120"/>
            </a:endParaRPr>
          </a:p>
          <a:p>
            <a:pPr marL="0" indent="0">
              <a:buNone/>
            </a:pPr>
            <a:r>
              <a:rPr lang="en-US" altLang="zh-TW" sz="2000" b="1" dirty="0">
                <a:latin typeface="華康特粗楷體(P)" panose="02010600010101010101" pitchFamily="2" charset="-120"/>
                <a:ea typeface="華康特粗楷體(P)" panose="02010600010101010101" pitchFamily="2" charset="-120"/>
              </a:rPr>
              <a:t>http://</a:t>
            </a:r>
            <a:r>
              <a:rPr lang="en-US" altLang="zh-TW" sz="2000" b="1" dirty="0" smtClean="0">
                <a:latin typeface="華康特粗楷體(P)" panose="02010600010101010101" pitchFamily="2" charset="-120"/>
                <a:ea typeface="華康特粗楷體(P)" panose="02010600010101010101" pitchFamily="2" charset="-120"/>
              </a:rPr>
              <a:t>basil.idv.tw/Main/Create/create-right25.htm</a:t>
            </a:r>
          </a:p>
          <a:p>
            <a:pPr marL="0" indent="0">
              <a:buNone/>
            </a:pPr>
            <a:r>
              <a:rPr lang="en-US" altLang="zh-TW" sz="2000" b="1" dirty="0">
                <a:latin typeface="華康特粗楷體(P)" panose="02010600010101010101" pitchFamily="2" charset="-120"/>
                <a:ea typeface="華康特粗楷體(P)" panose="02010600010101010101" pitchFamily="2" charset="-120"/>
              </a:rPr>
              <a:t>http://rulichsu.pixnet.net/album/photo/463086597</a:t>
            </a:r>
          </a:p>
          <a:p>
            <a:pPr marL="0" indent="0">
              <a:buNone/>
            </a:pPr>
            <a:r>
              <a:rPr lang="zh-TW" altLang="en-US" sz="2000" b="1" dirty="0" smtClean="0">
                <a:latin typeface="華康特粗楷體(P)" panose="02010600010101010101" pitchFamily="2" charset="-120"/>
                <a:ea typeface="華康特粗楷體(P)" panose="02010600010101010101" pitchFamily="2" charset="-120"/>
              </a:rPr>
              <a:t>摩爾</a:t>
            </a:r>
            <a:r>
              <a:rPr lang="zh-TW" altLang="en-US" sz="2000" b="1" dirty="0" smtClean="0">
                <a:latin typeface="華康特粗楷體(P)" panose="02010600010101010101" pitchFamily="2" charset="-120"/>
                <a:ea typeface="華康特粗楷體(P)" panose="02010600010101010101" pitchFamily="2" charset="-120"/>
              </a:rPr>
              <a:t>花園：</a:t>
            </a:r>
            <a:endParaRPr lang="en-US" altLang="zh-TW" sz="2000" b="1" dirty="0" smtClean="0">
              <a:latin typeface="華康特粗楷體(P)" panose="02010600010101010101" pitchFamily="2" charset="-120"/>
              <a:ea typeface="華康特粗楷體(P)" panose="02010600010101010101" pitchFamily="2" charset="-120"/>
            </a:endParaRPr>
          </a:p>
          <a:p>
            <a:pPr marL="0" indent="0">
              <a:buNone/>
            </a:pPr>
            <a:r>
              <a:rPr lang="en-US" altLang="zh-TW" sz="2000" b="1" dirty="0" smtClean="0"/>
              <a:t>http://mono123.pixnet.net/blog/post/38089653-%E3%80%90%E9%9B%B2%E6%9E%97%E6%96%97%E5%85%AD%E3%80%91%E6%91%A9%E7%88%BE%E8%8A%B1%E5%9C%92%E9%A4%90%E5%BB%B3%EF%BC%8E%E5%83%8F%E7%AB%A5%E8%A9%B1%E4%B8%80%E8%88%AC%E7%9A%84%E5%9F%8E</a:t>
            </a:r>
            <a:r>
              <a:rPr lang="zh-TW" altLang="en-US" sz="2000" b="1" dirty="0" smtClean="0"/>
              <a:t> </a:t>
            </a:r>
            <a:endParaRPr lang="en-US" altLang="zh-TW" sz="2000" b="1" dirty="0" smtClean="0"/>
          </a:p>
          <a:p>
            <a:pPr marL="0" indent="0">
              <a:buNone/>
            </a:pPr>
            <a:endParaRPr lang="en-US" altLang="zh-TW" sz="2000" b="1" dirty="0" smtClean="0">
              <a:solidFill>
                <a:srgbClr val="FFFF00"/>
              </a:solidFill>
              <a:latin typeface="華康特粗楷體(P)" panose="02010600010101010101" pitchFamily="2" charset="-120"/>
              <a:ea typeface="華康特粗楷體(P)" panose="02010600010101010101" pitchFamily="2" charset="-120"/>
            </a:endParaRPr>
          </a:p>
          <a:p>
            <a:pPr marL="0" indent="0">
              <a:buNone/>
            </a:pPr>
            <a:r>
              <a:rPr lang="zh-TW" altLang="en-US" sz="2000" b="1" dirty="0" smtClean="0">
                <a:solidFill>
                  <a:srgbClr val="FFFF00"/>
                </a:solidFill>
                <a:latin typeface="華康特粗楷體(P)" panose="02010600010101010101" pitchFamily="2" charset="-120"/>
                <a:ea typeface="華康特粗楷體(P)" panose="02010600010101010101" pitchFamily="2" charset="-120"/>
              </a:rPr>
              <a:t>３０４家政課第四小組報告</a:t>
            </a:r>
            <a:endParaRPr lang="en-US" altLang="zh-TW" sz="2000" b="1" dirty="0" smtClean="0">
              <a:solidFill>
                <a:srgbClr val="FFFF00"/>
              </a:solidFill>
              <a:latin typeface="華康特粗楷體(P)" panose="02010600010101010101" pitchFamily="2" charset="-120"/>
              <a:ea typeface="華康特粗楷體(P)" panose="02010600010101010101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7030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453</Words>
  <Application>Microsoft Office PowerPoint</Application>
  <PresentationFormat>如螢幕大小 (4:3)</PresentationFormat>
  <Paragraphs>63</Paragraphs>
  <Slides>11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12" baseType="lpstr">
      <vt:lpstr>Office 佈景主題</vt:lpstr>
      <vt:lpstr>西班牙飲食文化介紹</vt:lpstr>
      <vt:lpstr>海鮮飯</vt:lpstr>
      <vt:lpstr>材料</vt:lpstr>
      <vt:lpstr>準備步驟</vt:lpstr>
      <vt:lpstr>熬高湯</vt:lpstr>
      <vt:lpstr>爆香</vt:lpstr>
      <vt:lpstr>煮飯</vt:lpstr>
      <vt:lpstr>續炒</vt:lpstr>
      <vt:lpstr>起鍋</vt:lpstr>
      <vt:lpstr>摩爾花園</vt:lpstr>
      <vt:lpstr>資料來源：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西班牙美食介紹</dc:title>
  <dc:creator>pb</dc:creator>
  <cp:lastModifiedBy>user</cp:lastModifiedBy>
  <cp:revision>19</cp:revision>
  <dcterms:created xsi:type="dcterms:W3CDTF">2014-09-24T13:35:50Z</dcterms:created>
  <dcterms:modified xsi:type="dcterms:W3CDTF">2014-09-25T02:02:13Z</dcterms:modified>
</cp:coreProperties>
</file>