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58E13D-E115-4799-9647-A5FAF390ABB6}" type="datetimeFigureOut">
              <a:rPr lang="zh-TW" altLang="en-US" smtClean="0"/>
              <a:t>2016/3/7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BCCD4F-0D27-47D8-B371-F81AFD54EF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7%A5%9E%E7%A5%87" TargetMode="External"/><Relationship Id="rId13" Type="http://schemas.openxmlformats.org/officeDocument/2006/relationships/hyperlink" Target="https://zh.wikipedia.org/wiki/%E5%9F%8E%E9%9A%8D" TargetMode="External"/><Relationship Id="rId3" Type="http://schemas.openxmlformats.org/officeDocument/2006/relationships/hyperlink" Target="https://zh.wikipedia.org/wiki/%E9%BB%91%E7%99%BD%E7%84%A1%E5%B8%B8#cite_note-1" TargetMode="External"/><Relationship Id="rId7" Type="http://schemas.openxmlformats.org/officeDocument/2006/relationships/hyperlink" Target="https://zh.wikipedia.org/wiki/%E4%B8%AD%E5%9C%8B" TargetMode="External"/><Relationship Id="rId12" Type="http://schemas.openxmlformats.org/officeDocument/2006/relationships/hyperlink" Target="https://zh.wikipedia.org/wiki/%E9%96%BB%E7%BE%85%E7%8E%8B" TargetMode="External"/><Relationship Id="rId17" Type="http://schemas.openxmlformats.org/officeDocument/2006/relationships/image" Target="../media/image4.jpg"/><Relationship Id="rId2" Type="http://schemas.openxmlformats.org/officeDocument/2006/relationships/hyperlink" Target="https://zh.wikipedia.org/wiki/%E5%9B%9B%E5%B7%9D" TargetMode="External"/><Relationship Id="rId16" Type="http://schemas.openxmlformats.org/officeDocument/2006/relationships/hyperlink" Target="https://zh.wikipedia.org/w/index.php?title=%E5%A4%A7%E7%9C%BE(%E5%B0%87)%E7%88%BA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8%87%BA%E7%81%A3" TargetMode="External"/><Relationship Id="rId11" Type="http://schemas.openxmlformats.org/officeDocument/2006/relationships/hyperlink" Target="https://zh.wikipedia.org/wiki/%E9%AC%BC%E9%AD%82" TargetMode="External"/><Relationship Id="rId5" Type="http://schemas.openxmlformats.org/officeDocument/2006/relationships/hyperlink" Target="https://zh.wikipedia.org/wiki/%E5%8D%97%E6%B4%8B" TargetMode="External"/><Relationship Id="rId15" Type="http://schemas.openxmlformats.org/officeDocument/2006/relationships/hyperlink" Target="https://zh.wikipedia.org/wiki/%E7%8E%8B%E7%88%BA" TargetMode="External"/><Relationship Id="rId10" Type="http://schemas.openxmlformats.org/officeDocument/2006/relationships/hyperlink" Target="https://zh.wikipedia.org/wiki/%E6%89%8B%E9%8A%AC" TargetMode="External"/><Relationship Id="rId4" Type="http://schemas.openxmlformats.org/officeDocument/2006/relationships/hyperlink" Target="https://zh.wikipedia.org/wiki/%E9%96%A9%E5%8D%97" TargetMode="External"/><Relationship Id="rId9" Type="http://schemas.openxmlformats.org/officeDocument/2006/relationships/hyperlink" Target="https://zh.wikipedia.org/w/index.php?title=%E8%85%B3%E9%90%90&amp;action=edit&amp;redlink=1" TargetMode="External"/><Relationship Id="rId14" Type="http://schemas.openxmlformats.org/officeDocument/2006/relationships/hyperlink" Target="https://zh.wikipedia.org/wiki/%E6%9D%B1%E5%B6%BD%E5%A4%A7%E5%B8%9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5%8C%97%E9%96%80%E5%8D%80" TargetMode="External"/><Relationship Id="rId13" Type="http://schemas.openxmlformats.org/officeDocument/2006/relationships/hyperlink" Target="https://zh.wikipedia.org/wiki/%E9%81%8E%E6%BA%9D%E5%BB%BA%E5%BE%B7%E5%AE%AE" TargetMode="External"/><Relationship Id="rId18" Type="http://schemas.openxmlformats.org/officeDocument/2006/relationships/hyperlink" Target="https://zh.wikipedia.org/w/index.php?title=%E6%86%B2%E5%BE%B7%E5%AE%AE&amp;action=edit&amp;redlink=1" TargetMode="External"/><Relationship Id="rId3" Type="http://schemas.openxmlformats.org/officeDocument/2006/relationships/hyperlink" Target="https://zh.wikipedia.org/wiki/%E6%B1%A0%E5%A4%A2%E5%BD%AA" TargetMode="External"/><Relationship Id="rId21" Type="http://schemas.openxmlformats.org/officeDocument/2006/relationships/image" Target="../media/image5.jpg"/><Relationship Id="rId7" Type="http://schemas.openxmlformats.org/officeDocument/2006/relationships/hyperlink" Target="https://zh.wikipedia.org/wiki/%E8%87%BA%E5%8D%97%E5%B8%82" TargetMode="External"/><Relationship Id="rId12" Type="http://schemas.openxmlformats.org/officeDocument/2006/relationships/hyperlink" Target="https://zh.wikipedia.org/wiki/%E5%B8%83%E8%A2%8B%E9%8E%AE" TargetMode="External"/><Relationship Id="rId17" Type="http://schemas.openxmlformats.org/officeDocument/2006/relationships/hyperlink" Target="https://zh.wikipedia.org/wiki/%E7%B1%AC%E4%BB%94%E5%85%A7" TargetMode="External"/><Relationship Id="rId2" Type="http://schemas.openxmlformats.org/officeDocument/2006/relationships/hyperlink" Target="https://zh.wikipedia.org/wiki/%E6%9D%8E%E5%A4%A7%E4%BA%AE" TargetMode="External"/><Relationship Id="rId16" Type="http://schemas.openxmlformats.org/officeDocument/2006/relationships/hyperlink" Target="https://zh.wikipedia.org/wiki/%E9%AB%98%E9%9B%84%E5%B8%82" TargetMode="External"/><Relationship Id="rId20" Type="http://schemas.openxmlformats.org/officeDocument/2006/relationships/hyperlink" Target="https://zh.wikipedia.org/wiki/%E5%8D%97%E9%9B%84%E4%BB%A3%E5%A4%A9%E5%BA%9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8%8C%83%E6%89%BF%E6%A5%AD" TargetMode="External"/><Relationship Id="rId11" Type="http://schemas.openxmlformats.org/officeDocument/2006/relationships/hyperlink" Target="https://zh.wikipedia.org/wiki/%E5%98%89%E7%BE%A9%E7%B8%A3" TargetMode="External"/><Relationship Id="rId5" Type="http://schemas.openxmlformats.org/officeDocument/2006/relationships/hyperlink" Target="https://zh.wikipedia.org/wiki/%E6%9C%B1%E5%8F%94%E8%A3%95" TargetMode="External"/><Relationship Id="rId15" Type="http://schemas.openxmlformats.org/officeDocument/2006/relationships/hyperlink" Target="https://zh.wikipedia.org/w/index.php?title=%E6%96%B0%E5%BA%97%E7%B4%B9%E5%BE%BD%E5%AE%AE&amp;action=edit&amp;redlink=1" TargetMode="External"/><Relationship Id="rId10" Type="http://schemas.openxmlformats.org/officeDocument/2006/relationships/hyperlink" Target="https://zh.wikipedia.org/wiki/%E9%BA%BB%E8%B1%86%E4%BB%A3%E5%A4%A9%E5%BA%9C" TargetMode="External"/><Relationship Id="rId19" Type="http://schemas.openxmlformats.org/officeDocument/2006/relationships/hyperlink" Target="https://zh.wikipedia.org/wiki/%E5%A4%A7%E5%AF%AE%E5%8D%80" TargetMode="External"/><Relationship Id="rId4" Type="http://schemas.openxmlformats.org/officeDocument/2006/relationships/hyperlink" Target="https://zh.wikipedia.org/wiki/%E5%90%B3%E5%AD%9D%E5%AF%AC" TargetMode="External"/><Relationship Id="rId9" Type="http://schemas.openxmlformats.org/officeDocument/2006/relationships/hyperlink" Target="https://zh.wikipedia.org/wiki/%E5%8D%97%E9%AF%A4%E9%AF%93%E4%BB%A3%E5%A4%A9%E5%BA%9C" TargetMode="External"/><Relationship Id="rId14" Type="http://schemas.openxmlformats.org/officeDocument/2006/relationships/hyperlink" Target="https://zh.wikipedia.org/wiki/%E7%BE%A9%E7%AB%B9%E9%84%89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6%9C%A8%E9%87%91%E7%88%B6" TargetMode="External"/><Relationship Id="rId13" Type="http://schemas.openxmlformats.org/officeDocument/2006/relationships/hyperlink" Target="https://zh.wikipedia.org/wiki/%E9%A2%9C%E5%BE%B5%E5%9C%A8" TargetMode="External"/><Relationship Id="rId18" Type="http://schemas.openxmlformats.org/officeDocument/2006/relationships/image" Target="../media/image6.jpg"/><Relationship Id="rId3" Type="http://schemas.openxmlformats.org/officeDocument/2006/relationships/hyperlink" Target="https://zh.wikipedia.org/wiki/%E6%AE%B7%E5%95%86" TargetMode="External"/><Relationship Id="rId7" Type="http://schemas.openxmlformats.org/officeDocument/2006/relationships/hyperlink" Target="https://zh.wikipedia.org/wiki/%E5%A4%A7%E5%8F%B8%E9%A9%AC" TargetMode="External"/><Relationship Id="rId12" Type="http://schemas.openxmlformats.org/officeDocument/2006/relationships/hyperlink" Target="https://zh.wikipedia.org/wiki/%E5%AD%9F%E7%9A%AE" TargetMode="External"/><Relationship Id="rId17" Type="http://schemas.openxmlformats.org/officeDocument/2006/relationships/hyperlink" Target="https://zh.wikipedia.org/wiki/%E5%B0%BC%E4%B8%98%E5%B1%B1%E7%A5%9E" TargetMode="External"/><Relationship Id="rId2" Type="http://schemas.openxmlformats.org/officeDocument/2006/relationships/hyperlink" Target="https://zh.wikipedia.org/wiki/%E9%B2%81%E5%9B%BD" TargetMode="External"/><Relationship Id="rId16" Type="http://schemas.openxmlformats.org/officeDocument/2006/relationships/hyperlink" Target="https://zh.wikipedia.org/wiki/%E5%B0%BC%E4%B8%98%E5%B1%B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A4%A7%E5%A4%AB" TargetMode="External"/><Relationship Id="rId11" Type="http://schemas.openxmlformats.org/officeDocument/2006/relationships/hyperlink" Target="https://zh.wikipedia.org/w/index.php?title=%E6%96%BD%E6%B0%8F&amp;action=edit&amp;redlink=1" TargetMode="External"/><Relationship Id="rId5" Type="http://schemas.openxmlformats.org/officeDocument/2006/relationships/hyperlink" Target="https://zh.wikipedia.org/wiki/%E5%AD%94%E7%88%B6%E5%98%89" TargetMode="External"/><Relationship Id="rId15" Type="http://schemas.openxmlformats.org/officeDocument/2006/relationships/hyperlink" Target="https://zh.wikipedia.org/wiki/%E5%AD%94%E4%B8%98" TargetMode="External"/><Relationship Id="rId10" Type="http://schemas.openxmlformats.org/officeDocument/2006/relationships/hyperlink" Target="https://zh.wikipedia.org/wiki/%E5%8F%94%E6%A2%81%E7%BA%A5" TargetMode="External"/><Relationship Id="rId4" Type="http://schemas.openxmlformats.org/officeDocument/2006/relationships/hyperlink" Target="https://zh.wikipedia.org/wiki/%E5%BE%AE%E4%BB%B2" TargetMode="External"/><Relationship Id="rId9" Type="http://schemas.openxmlformats.org/officeDocument/2006/relationships/hyperlink" Target="https://zh.wikipedia.org/w/index.php?title=%E9%84%92%E9%82%91&amp;action=edit&amp;redlink=1" TargetMode="External"/><Relationship Id="rId14" Type="http://schemas.openxmlformats.org/officeDocument/2006/relationships/hyperlink" Target="https://zh.wikipedia.org/wiki/%E9%87%8E%E5%90%88_(%E5%A9%9A%E5%A7%BB)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>
            <a:normAutofit/>
          </a:bodyPr>
          <a:lstStyle/>
          <a:p>
            <a:r>
              <a:rPr lang="zh-TW" altLang="en-US" sz="4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第五組</a:t>
            </a:r>
            <a:endParaRPr lang="en-US" altLang="zh-TW" sz="4800" i="1" dirty="0" smtClean="0">
              <a:solidFill>
                <a:schemeClr val="tx1"/>
              </a:solidFill>
              <a:latin typeface="華康正顏楷體W5" pitchFamily="65" charset="-120"/>
              <a:ea typeface="華康正顏楷體W5" pitchFamily="65" charset="-120"/>
            </a:endParaRPr>
          </a:p>
          <a:p>
            <a:pPr algn="l"/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1.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組長：蕭博軒</a:t>
            </a:r>
            <a:r>
              <a:rPr lang="en-US" altLang="zh-TW" sz="2800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文昌筆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</a:p>
          <a:p>
            <a:pPr algn="l"/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2.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組員：張仲惟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八爺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</a:p>
          <a:p>
            <a:pPr algn="l"/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3.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組員：賴昱丞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五府千歲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</a:p>
          <a:p>
            <a:pPr algn="l"/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4.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組員：葉孟杰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孔子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</a:p>
          <a:p>
            <a:pPr algn="l"/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5.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組員：蔡博宇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七爺</a:t>
            </a:r>
            <a:r>
              <a:rPr lang="en-US" altLang="zh-TW" sz="2800" i="1" dirty="0" smtClean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</a:p>
          <a:p>
            <a:pPr algn="l"/>
            <a:endParaRPr lang="zh-TW" altLang="en-US" sz="2800" dirty="0">
              <a:solidFill>
                <a:schemeClr val="tx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879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蕭博軒</a:t>
            </a:r>
            <a:r>
              <a:rPr lang="en-US" altLang="zh-TW" sz="32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32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文昌筆</a:t>
            </a:r>
            <a:r>
              <a:rPr lang="en-US" altLang="zh-TW" sz="32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  <a:endParaRPr lang="zh-TW" altLang="en-US" b="1" i="1" dirty="0">
              <a:latin typeface="華康正顏楷體W5" pitchFamily="65" charset="-120"/>
              <a:ea typeface="華康正顏楷體W5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毛筆是文房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四寶之一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，自古以來一直是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中國文學之象徵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，中國人普遍認為毛筆是具有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啟發的物品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可以用來招功名另外毛筆也是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功名之象徵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，家中安置毛筆，小孩會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開竅變聰明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，「</a:t>
            </a:r>
            <a:r>
              <a:rPr lang="zh-TW" altLang="en-US" sz="2400" b="1" i="1" dirty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文昌帝君」是我們</a:t>
            </a:r>
            <a:r>
              <a:rPr lang="zh-TW" altLang="en-US" sz="2400" b="1" i="1" dirty="0" smtClean="0">
                <a:solidFill>
                  <a:srgbClr val="00B0F0"/>
                </a:solidFill>
                <a:latin typeface="華康正顏楷體W5" pitchFamily="65" charset="-120"/>
                <a:ea typeface="華康正顏楷體W5" pitchFamily="65" charset="-120"/>
              </a:rPr>
              <a:t>中國人</a:t>
            </a:r>
            <a:r>
              <a:rPr lang="zh-TW" altLang="en-US" sz="2400" b="1" i="1" dirty="0" smtClean="0">
                <a:latin typeface="華康正顏楷體W5" pitchFamily="65" charset="-120"/>
                <a:ea typeface="華康正顏楷體W5" pitchFamily="65" charset="-120"/>
              </a:rPr>
              <a:t>。</a:t>
            </a:r>
            <a:endParaRPr lang="zh-TW" altLang="en-US" sz="2400" dirty="0">
              <a:latin typeface="華康正顏楷體W5" pitchFamily="65" charset="-120"/>
              <a:ea typeface="華康正顏楷體W5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51614" y="324433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0" dirty="0" smtClean="0">
                <a:effectLst/>
              </a:rPr>
              <a:t> 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42" y="3239868"/>
            <a:ext cx="7992888" cy="318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2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84176"/>
          </a:xfrm>
        </p:spPr>
        <p:txBody>
          <a:bodyPr>
            <a:normAutofit/>
          </a:bodyPr>
          <a:lstStyle/>
          <a:p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張仲惟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八爺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  <a:b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</a:br>
            <a:endParaRPr lang="zh-TW" altLang="en-US" b="1" dirty="0">
              <a:latin typeface="華康正顏楷體W5" pitchFamily="65" charset="-120"/>
              <a:ea typeface="華康正顏楷體W5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82993" y="1340768"/>
            <a:ext cx="8503920" cy="4572000"/>
          </a:xfrm>
        </p:spPr>
        <p:txBody>
          <a:bodyPr>
            <a:normAutofit/>
          </a:bodyPr>
          <a:lstStyle/>
          <a:p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黑白無常，又稱范謝將軍，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2" tooltip="四川"/>
              </a:rPr>
              <a:t>四川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稱吳二爺</a:t>
            </a:r>
            <a:r>
              <a:rPr lang="en-US" altLang="zh-TW" sz="2400" b="1" i="1" baseline="30000" dirty="0">
                <a:latin typeface="華康正顏楷體W5" pitchFamily="65" charset="-120"/>
                <a:ea typeface="華康正顏楷體W5" pitchFamily="65" charset="-120"/>
                <a:hlinkClick r:id="rId3"/>
              </a:rPr>
              <a:t>[1]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4" tooltip="閩南"/>
              </a:rPr>
              <a:t>閩南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5" tooltip="南洋"/>
              </a:rPr>
              <a:t>南洋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則尊稱為大二老爺、大二阿伯，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6" tooltip="臺灣"/>
              </a:rPr>
              <a:t>臺灣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尊稱為七爺八爺或大爺二爺。是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7" tooltip="中國"/>
              </a:rPr>
              <a:t>中國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傳統文化中的一對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8" tooltip="神祇"/>
              </a:rPr>
              <a:t>神祇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，也是最有名的「鬼差」。此二神手執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9" tooltip="腳鐐（頁面不存在）"/>
              </a:rPr>
              <a:t>腳鐐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0" tooltip="手銬"/>
              </a:rPr>
              <a:t>手銬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，專職緝拿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1" tooltip="鬼魂"/>
              </a:rPr>
              <a:t>鬼魂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、協助賞善罰惡，也常為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2" tooltip="閻羅王"/>
              </a:rPr>
              <a:t>閻羅王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3" tooltip="城隍"/>
              </a:rPr>
              <a:t>城隍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4" tooltip="東嶽大帝"/>
              </a:rPr>
              <a:t>東嶽大帝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5" tooltip="王爺"/>
              </a:rPr>
              <a:t>王爺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、臺灣部分區域的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大眾(將)爺（頁面不存在）"/>
              </a:rPr>
              <a:t>大眾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  <a:hlinkClick r:id="rId16" tooltip="大眾(將)爺（頁面不存在）"/>
              </a:rPr>
              <a:t>(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大眾(將)爺（頁面不存在）"/>
              </a:rPr>
              <a:t>將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  <a:hlinkClick r:id="rId16" tooltip="大眾(將)爺（頁面不存在）"/>
              </a:rPr>
              <a:t>)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大眾(將)爺（頁面不存在）"/>
              </a:rPr>
              <a:t>爺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等具有司法神職能之神祇的部將。</a:t>
            </a:r>
          </a:p>
        </p:txBody>
      </p:sp>
      <p:sp>
        <p:nvSpPr>
          <p:cNvPr id="4" name="AutoShape 2" descr="「八爺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3645025"/>
            <a:ext cx="4771342" cy="27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1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賴昱丞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五府千歲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  <a:endParaRPr lang="zh-TW" altLang="en-US" b="1" dirty="0">
              <a:latin typeface="華康正顏楷體W5" pitchFamily="65" charset="-120"/>
              <a:ea typeface="華康正顏楷體W5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28052" y="1340768"/>
            <a:ext cx="8503920" cy="4572000"/>
          </a:xfrm>
        </p:spPr>
        <p:txBody>
          <a:bodyPr>
            <a:normAutofit/>
          </a:bodyPr>
          <a:lstStyle/>
          <a:p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最普遍的一組：是指「李、池、吳、朱、范（</a:t>
            </a:r>
            <a:r>
              <a:rPr lang="zh-TW" altLang="en-US" sz="2400" b="1" i="1" dirty="0">
                <a:solidFill>
                  <a:schemeClr val="accent6">
                    <a:lumMod val="50000"/>
                  </a:schemeClr>
                </a:solidFill>
                <a:latin typeface="華康正顏楷體W5" pitchFamily="65" charset="-120"/>
                <a:ea typeface="華康正顏楷體W5" pitchFamily="65" charset="-120"/>
                <a:hlinkClick r:id="rId2" tooltip="李大亮"/>
              </a:rPr>
              <a:t>李大亮</a:t>
            </a:r>
            <a:r>
              <a:rPr lang="zh-TW" altLang="en-US" sz="2400" b="1" i="1" dirty="0">
                <a:solidFill>
                  <a:schemeClr val="accent6">
                    <a:lumMod val="50000"/>
                  </a:schemeClr>
                </a:solidFill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solidFill>
                  <a:schemeClr val="accent6">
                    <a:lumMod val="50000"/>
                  </a:schemeClr>
                </a:solidFill>
                <a:latin typeface="華康正顏楷體W5" pitchFamily="65" charset="-120"/>
                <a:ea typeface="華康正顏楷體W5" pitchFamily="65" charset="-120"/>
                <a:hlinkClick r:id="rId3" tooltip="池夢彪"/>
              </a:rPr>
              <a:t>池夢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3" tooltip="池夢彪"/>
              </a:rPr>
              <a:t>彪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4" tooltip="吳孝寬"/>
              </a:rPr>
              <a:t>吳孝寬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5" tooltip="朱叔裕"/>
              </a:rPr>
              <a:t>朱叔裕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6" tooltip="范承業"/>
              </a:rPr>
              <a:t>范承業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）」五位千歲。奉祀此組神祇，有名的廟宇為：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7" tooltip="臺南市"/>
              </a:rPr>
              <a:t>臺南市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8" tooltip="北門區"/>
              </a:rPr>
              <a:t>北門區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9" tooltip="南鯤鯓代天府"/>
              </a:rPr>
              <a:t>南鯤鯓代天府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0" tooltip="麻豆代天府"/>
              </a:rPr>
              <a:t>麻豆代天府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1" tooltip="嘉義縣"/>
              </a:rPr>
              <a:t>嘉義縣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2" tooltip="布袋鎮"/>
              </a:rPr>
              <a:t>布袋鎮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3" tooltip="過溝建德宮"/>
              </a:rPr>
              <a:t>過溝建德宮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1" tooltip="嘉義縣"/>
              </a:rPr>
              <a:t>嘉義縣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4" tooltip="義竹鄉"/>
              </a:rPr>
              <a:t>義竹鄉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5" tooltip="新店紹徽宮（頁面不存在）"/>
              </a:rPr>
              <a:t>新店紹徽宮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新興廟宇有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高雄市"/>
              </a:rPr>
              <a:t>高雄市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7" tooltip="籬仔內"/>
              </a:rPr>
              <a:t>籬仔內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8" tooltip="憲德宮（頁面不存在）"/>
              </a:rPr>
              <a:t>憲德宮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、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高雄市"/>
              </a:rPr>
              <a:t>高雄市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9" tooltip="大寮區"/>
              </a:rPr>
              <a:t>大寮區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20" tooltip="南雄代天府"/>
              </a:rPr>
              <a:t>南雄代天府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等。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60" y="3501008"/>
            <a:ext cx="669674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7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534400" cy="360040"/>
          </a:xfrm>
        </p:spPr>
        <p:txBody>
          <a:bodyPr>
            <a:normAutofit fontScale="90000"/>
          </a:bodyPr>
          <a:lstStyle/>
          <a:p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葉孟杰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孔子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  <a:r>
              <a:rPr lang="en-US" altLang="zh-TW" sz="3600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/>
            </a:r>
            <a:br>
              <a:rPr lang="en-US" altLang="zh-TW" sz="3600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340768"/>
            <a:ext cx="8503920" cy="5328592"/>
          </a:xfrm>
        </p:spPr>
        <p:txBody>
          <a:bodyPr>
            <a:normAutofit/>
          </a:bodyPr>
          <a:lstStyle/>
          <a:p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孔子出生於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2" tooltip="魯國"/>
              </a:rPr>
              <a:t>魯國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，其先世是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3" tooltip="殷商"/>
              </a:rPr>
              <a:t>殷商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王室，十五世祖為宋國第二任國君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4" tooltip="微仲"/>
              </a:rPr>
              <a:t>微仲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。六代祖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5" tooltip="孔父嘉"/>
              </a:rPr>
              <a:t>孔父嘉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是宋國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6" tooltip="大夫"/>
              </a:rPr>
              <a:t>大夫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，曾為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7" tooltip="大司馬"/>
              </a:rPr>
              <a:t>大司馬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，在宮廷內亂中被殺，孔父嘉子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8" tooltip="木金父"/>
              </a:rPr>
              <a:t>木金父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避災逃到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2" tooltip="魯國"/>
              </a:rPr>
              <a:t>魯國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的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9" tooltip="鄒邑（頁面不存在）"/>
              </a:rPr>
              <a:t>鄒邑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定居</a:t>
            </a:r>
            <a:r>
              <a:rPr lang="zh-TW" altLang="en-US" sz="2400" b="1" i="1" dirty="0" smtClean="0">
                <a:latin typeface="華康正顏楷體W5" pitchFamily="65" charset="-120"/>
                <a:ea typeface="華康正顏楷體W5" pitchFamily="65" charset="-120"/>
              </a:rPr>
              <a:t>。孔子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的父親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0" tooltip="叔梁紇"/>
              </a:rPr>
              <a:t>叔梁紇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居於魯昌平鄉鄒邑，為鄒邑大夫。叔梁紇與原配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1" tooltip="施氏（頁面不存在）"/>
              </a:rPr>
              <a:t>施氏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連出九個女兒，他望子心切，於是續娶一妾，得一子名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2" tooltip="孟皮"/>
              </a:rPr>
              <a:t>孟皮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，卻腳有殘疾。叔梁紇在七十二歲時三度娶妻，娶了十八歲的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3" tooltip="顏徵在"/>
              </a:rPr>
              <a:t>顏徵在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，由於婚姻不合禮制，被史書稱為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4" tooltip="野合 (婚姻)"/>
              </a:rPr>
              <a:t>野合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，生下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5" tooltip="孔丘"/>
              </a:rPr>
              <a:t>孔丘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。顏徵在曾私下至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6" tooltip="尼丘山"/>
              </a:rPr>
              <a:t>尼丘山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祭祀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  <a:hlinkClick r:id="rId17" tooltip="尼丘山神"/>
              </a:rPr>
              <a:t>尼丘山神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以求子，故取名丘，字仲尼。</a:t>
            </a:r>
          </a:p>
          <a:p>
            <a:pPr marL="0" indent="0">
              <a:buNone/>
            </a:pP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31464"/>
            <a:ext cx="332382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蔡博宇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[</a:t>
            </a:r>
            <a:r>
              <a:rPr lang="zh-TW" altLang="en-US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七爺</a:t>
            </a:r>
            <a:r>
              <a:rPr lang="en-US" altLang="zh-TW" sz="3600" b="1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>]</a:t>
            </a:r>
            <a:r>
              <a:rPr lang="en-US" altLang="zh-TW" sz="3600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  <a:t/>
            </a:r>
            <a:br>
              <a:rPr lang="en-US" altLang="zh-TW" sz="3600" i="1" dirty="0">
                <a:solidFill>
                  <a:schemeClr val="tx1"/>
                </a:solidFill>
                <a:latin typeface="華康正顏楷體W5" pitchFamily="65" charset="-120"/>
                <a:ea typeface="華康正顏楷體W5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謝必安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</a:rPr>
              <a:t>(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七爺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</a:rPr>
              <a:t>)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，就是酬謝神明則必安的意思，范無救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</a:rPr>
              <a:t>(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八爺</a:t>
            </a:r>
            <a:r>
              <a:rPr lang="en-US" altLang="zh-TW" sz="2400" b="1" i="1" dirty="0">
                <a:latin typeface="華康正顏楷體W5" pitchFamily="65" charset="-120"/>
                <a:ea typeface="華康正顏楷體W5" pitchFamily="65" charset="-120"/>
              </a:rPr>
              <a:t>)</a:t>
            </a:r>
            <a:r>
              <a:rPr lang="zh-TW" altLang="en-US" sz="2400" b="1" i="1" dirty="0">
                <a:latin typeface="華康正顏楷體W5" pitchFamily="65" charset="-120"/>
                <a:ea typeface="華康正顏楷體W5" pitchFamily="65" charset="-120"/>
              </a:rPr>
              <a:t>，就是犯法的人無救之意。在台灣廟會的隊伍中，時常會看見一對高高矮矮的神像，踏著奇怪的步伐，搖搖擺擺地走著。矮的名就叫八爺，因為他的臉是黑赤色的，手上又拿著鐵鍊，所以又叫「赤爺」，而高的名叫七爺，因為臉色很白，舌頭很長，手上拿著出毛扇，而且又揹著雨傘，所以又叫白爺，因此也才有「黑白無常」的稱呼。傳說這兩個人是城隍爺的部下，專門負責在夜深人靜的時候，巡邏街道，並把壞人的靈魂捉到陰曹地府去，因此人人都很怕他們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579620"/>
            <a:ext cx="1944216" cy="208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476672"/>
            <a:ext cx="8503920" cy="5622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9600" b="1" i="1" dirty="0" smtClean="0">
                <a:latin typeface="華康正顏楷體W5" pitchFamily="65" charset="-120"/>
                <a:ea typeface="華康正顏楷體W5" pitchFamily="65" charset="-120"/>
              </a:rPr>
              <a:t>END</a:t>
            </a:r>
          </a:p>
          <a:p>
            <a:pPr marL="0" indent="0" algn="ctr">
              <a:buNone/>
            </a:pPr>
            <a:r>
              <a:rPr lang="zh-TW" altLang="en-US" sz="6600" b="1" i="1" dirty="0">
                <a:latin typeface="華康正顏楷體W5" pitchFamily="65" charset="-120"/>
                <a:ea typeface="華康正顏楷體W5" pitchFamily="65" charset="-120"/>
              </a:rPr>
              <a:t>謝謝</a:t>
            </a:r>
            <a:r>
              <a:rPr lang="zh-TW" altLang="en-US" sz="6600" b="1" i="1" dirty="0" smtClean="0">
                <a:latin typeface="華康正顏楷體W5" pitchFamily="65" charset="-120"/>
                <a:ea typeface="華康正顏楷體W5" pitchFamily="65" charset="-120"/>
              </a:rPr>
              <a:t>大家</a:t>
            </a:r>
            <a:endParaRPr lang="en-US" altLang="zh-TW" sz="6600" b="1" i="1" dirty="0" smtClean="0">
              <a:latin typeface="華康正顏楷體W5" pitchFamily="65" charset="-120"/>
              <a:ea typeface="華康正顏楷體W5" pitchFamily="65" charset="-120"/>
            </a:endParaRPr>
          </a:p>
          <a:p>
            <a:pPr marL="0" indent="0" algn="ctr">
              <a:buNone/>
            </a:pPr>
            <a:endParaRPr lang="zh-TW" altLang="en-US" sz="6600" b="1" i="1" dirty="0">
              <a:latin typeface="華康正顏楷體W5" pitchFamily="65" charset="-120"/>
              <a:ea typeface="華康正顏楷體W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28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50</TotalTime>
  <Words>700</Words>
  <Application>Microsoft Office PowerPoint</Application>
  <PresentationFormat>如螢幕大小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市鎮</vt:lpstr>
      <vt:lpstr>PowerPoint 簡報</vt:lpstr>
      <vt:lpstr>蕭博軒[文昌筆]</vt:lpstr>
      <vt:lpstr>張仲惟[八爺] </vt:lpstr>
      <vt:lpstr>賴昱丞[五府千歲]</vt:lpstr>
      <vt:lpstr>葉孟杰[孔子] </vt:lpstr>
      <vt:lpstr>蔡博宇[七爺] 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5</cp:revision>
  <dcterms:created xsi:type="dcterms:W3CDTF">2016-03-05T04:44:34Z</dcterms:created>
  <dcterms:modified xsi:type="dcterms:W3CDTF">2016-03-07T01:43:23Z</dcterms:modified>
</cp:coreProperties>
</file>