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4" r:id="rId8"/>
    <p:sldId id="262" r:id="rId9"/>
    <p:sldId id="263" r:id="rId10"/>
    <p:sldId id="277" r:id="rId11"/>
    <p:sldId id="278" r:id="rId12"/>
    <p:sldId id="279" r:id="rId13"/>
    <p:sldId id="273" r:id="rId14"/>
    <p:sldId id="274" r:id="rId15"/>
    <p:sldId id="275" r:id="rId16"/>
    <p:sldId id="276" r:id="rId17"/>
    <p:sldId id="271" r:id="rId18"/>
    <p:sldId id="272" r:id="rId19"/>
    <p:sldId id="280" r:id="rId20"/>
    <p:sldId id="281" r:id="rId21"/>
    <p:sldId id="282" r:id="rId22"/>
    <p:sldId id="283" r:id="rId23"/>
    <p:sldId id="286" r:id="rId24"/>
    <p:sldId id="284" r:id="rId25"/>
    <p:sldId id="288" r:id="rId26"/>
    <p:sldId id="285" r:id="rId27"/>
    <p:sldId id="287"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57" autoAdjust="0"/>
    <p:restoredTop sz="94660"/>
  </p:normalViewPr>
  <p:slideViewPr>
    <p:cSldViewPr>
      <p:cViewPr varScale="1">
        <p:scale>
          <a:sx n="68" d="100"/>
          <a:sy n="68" d="100"/>
        </p:scale>
        <p:origin x="-60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14" name="標題 13"/>
          <p:cNvSpPr>
            <a:spLocks noGrp="1"/>
          </p:cNvSpPr>
          <p:nvPr>
            <p:ph type="ctrTitle"/>
          </p:nvPr>
        </p:nvSpPr>
        <p:spPr>
          <a:xfrm>
            <a:off x="1432560" y="359898"/>
            <a:ext cx="7406640" cy="1472184"/>
          </a:xfrm>
        </p:spPr>
        <p:txBody>
          <a:bodyPr anchor="b"/>
          <a:lstStyle>
            <a:lvl1pPr algn="l">
              <a:defRPr/>
            </a:lvl1pPr>
            <a:extLst/>
          </a:lstStyle>
          <a:p>
            <a:r>
              <a:rPr kumimoji="0" lang="zh-TW" altLang="en-US" smtClean="0"/>
              <a:t>按一下以編輯母片標題樣式</a:t>
            </a:r>
            <a:endParaRPr kumimoji="0" lang="en-US"/>
          </a:p>
        </p:txBody>
      </p:sp>
      <p:sp>
        <p:nvSpPr>
          <p:cNvPr id="22" name="副標題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TW" altLang="en-US" smtClean="0"/>
              <a:t>按一下以編輯母片副標題樣式</a:t>
            </a:r>
            <a:endParaRPr kumimoji="0" lang="en-US"/>
          </a:p>
        </p:txBody>
      </p:sp>
      <p:sp>
        <p:nvSpPr>
          <p:cNvPr id="7" name="日期版面配置區 6"/>
          <p:cNvSpPr>
            <a:spLocks noGrp="1"/>
          </p:cNvSpPr>
          <p:nvPr>
            <p:ph type="dt" sz="half" idx="10"/>
          </p:nvPr>
        </p:nvSpPr>
        <p:spPr/>
        <p:txBody>
          <a:bodyPr/>
          <a:lstStyle>
            <a:extLst/>
          </a:lstStyle>
          <a:p>
            <a:fld id="{E6F9B8CD-342D-4579-98EC-A8FD6B7370E1}" type="datetimeFigureOut">
              <a:rPr lang="en-US" smtClean="0"/>
              <a:pPr/>
              <a:t>2/19/2014</a:t>
            </a:fld>
            <a:endParaRPr lang="en-US"/>
          </a:p>
        </p:txBody>
      </p:sp>
      <p:sp>
        <p:nvSpPr>
          <p:cNvPr id="20" name="頁尾版面配置區 19"/>
          <p:cNvSpPr>
            <a:spLocks noGrp="1"/>
          </p:cNvSpPr>
          <p:nvPr>
            <p:ph type="ftr" sz="quarter" idx="11"/>
          </p:nvPr>
        </p:nvSpPr>
        <p:spPr/>
        <p:txBody>
          <a:bodyPr/>
          <a:lstStyle>
            <a:extLst/>
          </a:lstStyle>
          <a:p>
            <a:endParaRPr kumimoji="0" lang="en-US"/>
          </a:p>
        </p:txBody>
      </p:sp>
      <p:sp>
        <p:nvSpPr>
          <p:cNvPr id="10" name="投影片編號版面配置區 9"/>
          <p:cNvSpPr>
            <a:spLocks noGrp="1"/>
          </p:cNvSpPr>
          <p:nvPr>
            <p:ph type="sldNum" sz="quarter" idx="12"/>
          </p:nvPr>
        </p:nvSpPr>
        <p:spPr/>
        <p:txBody>
          <a:bodyPr/>
          <a:lstStyle>
            <a:extLst/>
          </a:lstStyle>
          <a:p>
            <a:fld id="{2BBB5E19-F10A-4C2F-BF6F-11C513378A2E}" type="slidenum">
              <a:rPr kumimoji="0" lang="en-US" smtClean="0"/>
              <a:pPr/>
              <a:t>‹#›</a:t>
            </a:fld>
            <a:endParaRPr kumimoji="0" lang="en-US"/>
          </a:p>
        </p:txBody>
      </p:sp>
      <p:sp>
        <p:nvSpPr>
          <p:cNvPr id="8" name="橢圓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橢圓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extLst/>
          </a:lstStyle>
          <a:p>
            <a:r>
              <a:rPr kumimoji="0" lang="zh-TW" altLang="en-US" smtClean="0"/>
              <a:t>按一下以編輯母片標題樣式</a:t>
            </a:r>
            <a:endParaRPr kumimoji="0" lang="en-US"/>
          </a:p>
        </p:txBody>
      </p:sp>
      <p:sp>
        <p:nvSpPr>
          <p:cNvPr id="3" name="內容版面配置區 2"/>
          <p:cNvSpPr>
            <a:spLocks noGrp="1"/>
          </p:cNvSpPr>
          <p:nvPr>
            <p:ph idx="1"/>
          </p:nvPr>
        </p:nvSpPr>
        <p:spPr/>
        <p:txBody>
          <a:bodyPr/>
          <a:lstStyle>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extLst/>
          </a:lstStyle>
          <a:p>
            <a:pPr algn="r" eaLnBrk="1" latinLnBrk="0" hangingPunct="1"/>
            <a:fld id="{E6F9B8CD-342D-4579-98EC-A8FD6B7370E1}" type="datetimeFigureOut">
              <a:rPr lang="en-US" smtClean="0"/>
              <a:pPr algn="r" eaLnBrk="1" latinLnBrk="0" hangingPunct="1"/>
              <a:t>2/19/2014</a:t>
            </a:fld>
            <a:endParaRPr lang="en-US"/>
          </a:p>
        </p:txBody>
      </p:sp>
      <p:sp>
        <p:nvSpPr>
          <p:cNvPr id="5" name="頁尾版面配置區 4"/>
          <p:cNvSpPr>
            <a:spLocks noGrp="1"/>
          </p:cNvSpPr>
          <p:nvPr>
            <p:ph type="ftr" sz="quarter" idx="11"/>
          </p:nvPr>
        </p:nvSpPr>
        <p:spPr/>
        <p:txBody>
          <a:bodyPr/>
          <a:lstStyle>
            <a:extLst/>
          </a:lstStyle>
          <a:p>
            <a:endParaRPr kumimoji="0" lang="en-US"/>
          </a:p>
        </p:txBody>
      </p:sp>
      <p:sp>
        <p:nvSpPr>
          <p:cNvPr id="6" name="投影片編號版面配置區 5"/>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7" name="矩形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標題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TW" altLang="en-US" smtClean="0"/>
              <a:t>按一下以編輯母片文字樣式</a:t>
            </a:r>
          </a:p>
        </p:txBody>
      </p:sp>
      <p:sp>
        <p:nvSpPr>
          <p:cNvPr id="4" name="日期版面配置區 3"/>
          <p:cNvSpPr>
            <a:spLocks noGrp="1"/>
          </p:cNvSpPr>
          <p:nvPr>
            <p:ph type="dt" sz="half" idx="10"/>
          </p:nvPr>
        </p:nvSpPr>
        <p:spPr/>
        <p:txBody>
          <a:bodyPr/>
          <a:lstStyle>
            <a:extLst/>
          </a:lstStyle>
          <a:p>
            <a:pPr algn="r" eaLnBrk="1" latinLnBrk="0" hangingPunct="1"/>
            <a:fld id="{E6F9B8CD-342D-4579-98EC-A8FD6B7370E1}" type="datetimeFigureOut">
              <a:rPr lang="en-US" smtClean="0"/>
              <a:pPr algn="r" eaLnBrk="1" latinLnBrk="0" hangingPunct="1"/>
              <a:t>2/19/2014</a:t>
            </a:fld>
            <a:endParaRPr lang="en-US">
              <a:solidFill>
                <a:schemeClr val="tx2"/>
              </a:solidFill>
            </a:endParaRPr>
          </a:p>
        </p:txBody>
      </p:sp>
      <p:sp>
        <p:nvSpPr>
          <p:cNvPr id="5" name="頁尾版面配置區 4"/>
          <p:cNvSpPr>
            <a:spLocks noGrp="1"/>
          </p:cNvSpPr>
          <p:nvPr>
            <p:ph type="ftr" sz="quarter" idx="11"/>
          </p:nvPr>
        </p:nvSpPr>
        <p:spPr/>
        <p:txBody>
          <a:bodyPr/>
          <a:lstStyle>
            <a:extLst/>
          </a:lstStyle>
          <a:p>
            <a:pPr algn="l" eaLnBrk="1" latinLnBrk="0" hangingPunct="1"/>
            <a:endParaRPr kumimoji="0" lang="en-US">
              <a:solidFill>
                <a:schemeClr val="tx2"/>
              </a:solidFill>
            </a:endParaRPr>
          </a:p>
        </p:txBody>
      </p:sp>
      <p:sp>
        <p:nvSpPr>
          <p:cNvPr id="6" name="投影片編號版面配置區 5"/>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sz="1400" b="1">
              <a:solidFill>
                <a:srgbClr val="FFFFFF"/>
              </a:solidFill>
            </a:endParaRPr>
          </a:p>
        </p:txBody>
      </p:sp>
      <p:sp>
        <p:nvSpPr>
          <p:cNvPr id="10" name="矩形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橢圓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橢圓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1435608" y="274320"/>
            <a:ext cx="7498080" cy="1143000"/>
          </a:xfrm>
        </p:spPr>
        <p:txBody>
          <a:bodyPr/>
          <a:lstStyle>
            <a:extLst/>
          </a:lstStyle>
          <a:p>
            <a:r>
              <a:rPr kumimoji="0" lang="zh-TW" altLang="en-US" smtClean="0"/>
              <a:t>按一下以編輯母片標題樣式</a:t>
            </a:r>
            <a:endParaRPr kumimoji="0" lang="en-US"/>
          </a:p>
        </p:txBody>
      </p:sp>
      <p:sp>
        <p:nvSpPr>
          <p:cNvPr id="3" name="內容版面配置區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內容版面配置區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extLst/>
          </a:lstStyle>
          <a:p>
            <a:fld id="{E6F9B8CD-342D-4579-98EC-A8FD6B7370E1}" type="datetimeFigureOut">
              <a:rPr lang="en-US" smtClean="0"/>
              <a:pPr/>
              <a:t>2/19/2014</a:t>
            </a:fld>
            <a:endParaRPr lang="en-US"/>
          </a:p>
        </p:txBody>
      </p:sp>
      <p:sp>
        <p:nvSpPr>
          <p:cNvPr id="6" name="頁尾版面配置區 5"/>
          <p:cNvSpPr>
            <a:spLocks noGrp="1"/>
          </p:cNvSpPr>
          <p:nvPr>
            <p:ph type="ftr" sz="quarter" idx="11"/>
          </p:nvPr>
        </p:nvSpPr>
        <p:spPr/>
        <p:txBody>
          <a:bodyPr/>
          <a:lstStyle>
            <a:extLst/>
          </a:lstStyle>
          <a:p>
            <a:endParaRPr kumimoji="0" lang="en-US"/>
          </a:p>
        </p:txBody>
      </p:sp>
      <p:sp>
        <p:nvSpPr>
          <p:cNvPr id="7" name="投影片編號版面配置區 6"/>
          <p:cNvSpPr>
            <a:spLocks noGrp="1"/>
          </p:cNvSpPr>
          <p:nvPr>
            <p:ph type="sldNum" sz="quarter" idx="12"/>
          </p:nvPr>
        </p:nvSpPr>
        <p:spPr/>
        <p:txBody>
          <a:bodyPr/>
          <a:lstStyle>
            <a:extLst/>
          </a:lstStyle>
          <a:p>
            <a:fld id="{2BBB5E19-F10A-4C2F-BF6F-11C513378A2E}"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smtClean="0"/>
              <a:t>按一下以編輯母片文字樣式</a:t>
            </a:r>
          </a:p>
        </p:txBody>
      </p:sp>
      <p:sp>
        <p:nvSpPr>
          <p:cNvPr id="4" name="文字版面配置區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smtClean="0"/>
              <a:t>按一下以編輯母片文字樣式</a:t>
            </a:r>
          </a:p>
        </p:txBody>
      </p:sp>
      <p:sp>
        <p:nvSpPr>
          <p:cNvPr id="5" name="內容版面配置區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6" name="內容版面配置區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日期版面配置區 6"/>
          <p:cNvSpPr>
            <a:spLocks noGrp="1"/>
          </p:cNvSpPr>
          <p:nvPr>
            <p:ph type="dt" sz="half" idx="10"/>
          </p:nvPr>
        </p:nvSpPr>
        <p:spPr/>
        <p:txBody>
          <a:bodyPr/>
          <a:lstStyle>
            <a:extLst/>
          </a:lstStyle>
          <a:p>
            <a:fld id="{E6F9B8CD-342D-4579-98EC-A8FD6B7370E1}" type="datetimeFigureOut">
              <a:rPr lang="en-US" smtClean="0"/>
              <a:pPr/>
              <a:t>2/19/2014</a:t>
            </a:fld>
            <a:endParaRPr lang="en-US"/>
          </a:p>
        </p:txBody>
      </p:sp>
      <p:sp>
        <p:nvSpPr>
          <p:cNvPr id="8" name="頁尾版面配置區 7"/>
          <p:cNvSpPr>
            <a:spLocks noGrp="1"/>
          </p:cNvSpPr>
          <p:nvPr>
            <p:ph type="ftr" sz="quarter" idx="11"/>
          </p:nvPr>
        </p:nvSpPr>
        <p:spPr/>
        <p:txBody>
          <a:bodyPr/>
          <a:lstStyle>
            <a:extLst/>
          </a:lstStyle>
          <a:p>
            <a:endParaRPr kumimoji="0" lang="en-US"/>
          </a:p>
        </p:txBody>
      </p:sp>
      <p:sp>
        <p:nvSpPr>
          <p:cNvPr id="9" name="投影片編號版面配置區 8"/>
          <p:cNvSpPr>
            <a:spLocks noGrp="1"/>
          </p:cNvSpPr>
          <p:nvPr>
            <p:ph type="sldNum" sz="quarter" idx="12"/>
          </p:nvPr>
        </p:nvSpPr>
        <p:spPr/>
        <p:txBody>
          <a:bodyPr/>
          <a:lstStyle>
            <a:extLst/>
          </a:lstStyle>
          <a:p>
            <a:fld id="{2BBB5E19-F10A-4C2F-BF6F-11C513378A2E}"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1435608" y="274320"/>
            <a:ext cx="7498080" cy="1143000"/>
          </a:xfrm>
        </p:spPr>
        <p:txBody>
          <a:bodyPr anchor="ctr"/>
          <a:lstStyle>
            <a:extLst/>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extLst/>
          </a:lstStyle>
          <a:p>
            <a:pPr algn="r" eaLnBrk="1" latinLnBrk="0" hangingPunct="1"/>
            <a:fld id="{E6F9B8CD-342D-4579-98EC-A8FD6B7370E1}" type="datetimeFigureOut">
              <a:rPr lang="en-US" smtClean="0"/>
              <a:pPr algn="r" eaLnBrk="1" latinLnBrk="0" hangingPunct="1"/>
              <a:t>2/19/2014</a:t>
            </a:fld>
            <a:endParaRPr lang="en-US"/>
          </a:p>
        </p:txBody>
      </p:sp>
      <p:sp>
        <p:nvSpPr>
          <p:cNvPr id="4" name="頁尾版面配置區 3"/>
          <p:cNvSpPr>
            <a:spLocks noGrp="1"/>
          </p:cNvSpPr>
          <p:nvPr>
            <p:ph type="ftr" sz="quarter" idx="11"/>
          </p:nvPr>
        </p:nvSpPr>
        <p:spPr/>
        <p:txBody>
          <a:bodyPr/>
          <a:lstStyle>
            <a:extLst/>
          </a:lstStyle>
          <a:p>
            <a:endParaRPr kumimoji="0" lang="en-US"/>
          </a:p>
        </p:txBody>
      </p:sp>
      <p:sp>
        <p:nvSpPr>
          <p:cNvPr id="5" name="投影片編號版面配置區 4"/>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矩形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日期版面配置區 1"/>
          <p:cNvSpPr>
            <a:spLocks noGrp="1"/>
          </p:cNvSpPr>
          <p:nvPr>
            <p:ph type="dt" sz="half" idx="10"/>
          </p:nvPr>
        </p:nvSpPr>
        <p:spPr/>
        <p:txBody>
          <a:bodyPr/>
          <a:lstStyle>
            <a:extLst/>
          </a:lstStyle>
          <a:p>
            <a:fld id="{E6F9B8CD-342D-4579-98EC-A8FD6B7370E1}" type="datetimeFigureOut">
              <a:rPr lang="en-US" smtClean="0"/>
              <a:pPr/>
              <a:t>2/19/2014</a:t>
            </a:fld>
            <a:endParaRPr lang="en-US"/>
          </a:p>
        </p:txBody>
      </p:sp>
      <p:sp>
        <p:nvSpPr>
          <p:cNvPr id="3" name="頁尾版面配置區 2"/>
          <p:cNvSpPr>
            <a:spLocks noGrp="1"/>
          </p:cNvSpPr>
          <p:nvPr>
            <p:ph type="ftr" sz="quarter" idx="11"/>
          </p:nvPr>
        </p:nvSpPr>
        <p:spPr/>
        <p:txBody>
          <a:bodyPr/>
          <a:lstStyle>
            <a:extLst/>
          </a:lstStyle>
          <a:p>
            <a:endParaRPr kumimoji="0" lang="en-US"/>
          </a:p>
        </p:txBody>
      </p:sp>
      <p:sp>
        <p:nvSpPr>
          <p:cNvPr id="4" name="投影片編號版面配置區 3"/>
          <p:cNvSpPr>
            <a:spLocks noGrp="1"/>
          </p:cNvSpPr>
          <p:nvPr>
            <p:ph type="sldNum" sz="quarter" idx="12"/>
          </p:nvPr>
        </p:nvSpPr>
        <p:spPr/>
        <p:txBody>
          <a:bodyPr/>
          <a:lstStyle>
            <a:extLst/>
          </a:lstStyle>
          <a:p>
            <a:fld id="{2BBB5E19-F10A-4C2F-BF6F-11C513378A2E}" type="slidenum">
              <a:rPr kumimoji="0" lang="en-US" smtClean="0"/>
              <a:pPr/>
              <a:t>‹#›</a:t>
            </a:fld>
            <a:endParaRPr kumimoji="0" lang="en-US"/>
          </a:p>
        </p:txBody>
      </p:sp>
      <p:sp>
        <p:nvSpPr>
          <p:cNvPr id="6" name="矩形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zh-TW" altLang="en-US" smtClean="0"/>
              <a:t>按一下以編輯母片標題樣式</a:t>
            </a:r>
            <a:endParaRPr kumimoji="0" lang="en-US"/>
          </a:p>
        </p:txBody>
      </p:sp>
      <p:sp>
        <p:nvSpPr>
          <p:cNvPr id="3" name="文字版面配置區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zh-TW" altLang="en-US" smtClean="0"/>
              <a:t>按一下以編輯母片文字樣式</a:t>
            </a:r>
          </a:p>
        </p:txBody>
      </p:sp>
      <p:sp>
        <p:nvSpPr>
          <p:cNvPr id="4" name="內容版面配置區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extLst/>
          </a:lstStyle>
          <a:p>
            <a:pPr algn="r" eaLnBrk="1" latinLnBrk="0" hangingPunct="1"/>
            <a:fld id="{E6F9B8CD-342D-4579-98EC-A8FD6B7370E1}" type="datetimeFigureOut">
              <a:rPr lang="en-US" smtClean="0"/>
              <a:pPr algn="r" eaLnBrk="1" latinLnBrk="0" hangingPunct="1"/>
              <a:t>2/19/2014</a:t>
            </a:fld>
            <a:endParaRPr lang="en-US"/>
          </a:p>
        </p:txBody>
      </p:sp>
      <p:sp>
        <p:nvSpPr>
          <p:cNvPr id="6" name="頁尾版面配置區 5"/>
          <p:cNvSpPr>
            <a:spLocks noGrp="1"/>
          </p:cNvSpPr>
          <p:nvPr>
            <p:ph type="ftr" sz="quarter" idx="11"/>
          </p:nvPr>
        </p:nvSpPr>
        <p:spPr/>
        <p:txBody>
          <a:bodyPr/>
          <a:lstStyle>
            <a:extLst/>
          </a:lstStyle>
          <a:p>
            <a:endParaRPr kumimoji="0" lang="en-US"/>
          </a:p>
        </p:txBody>
      </p:sp>
      <p:sp>
        <p:nvSpPr>
          <p:cNvPr id="7" name="投影片編號版面配置區 6"/>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zh-TW" altLang="en-US" smtClean="0"/>
              <a:t>按一下以編輯母片標題樣式</a:t>
            </a:r>
            <a:endParaRPr kumimoji="0" lang="en-US"/>
          </a:p>
        </p:txBody>
      </p:sp>
      <p:sp>
        <p:nvSpPr>
          <p:cNvPr id="5" name="日期版面配置區 4"/>
          <p:cNvSpPr>
            <a:spLocks noGrp="1"/>
          </p:cNvSpPr>
          <p:nvPr>
            <p:ph type="dt" sz="half" idx="10"/>
          </p:nvPr>
        </p:nvSpPr>
        <p:spPr/>
        <p:txBody>
          <a:bodyPr/>
          <a:lstStyle>
            <a:extLst/>
          </a:lstStyle>
          <a:p>
            <a:pPr algn="r" eaLnBrk="1" latinLnBrk="0" hangingPunct="1"/>
            <a:fld id="{E6F9B8CD-342D-4579-98EC-A8FD6B7370E1}" type="datetimeFigureOut">
              <a:rPr lang="en-US" smtClean="0"/>
              <a:pPr algn="r" eaLnBrk="1" latinLnBrk="0" hangingPunct="1"/>
              <a:t>2/19/2014</a:t>
            </a:fld>
            <a:endParaRPr lang="en-US"/>
          </a:p>
        </p:txBody>
      </p:sp>
      <p:sp>
        <p:nvSpPr>
          <p:cNvPr id="6" name="頁尾版面配置區 5"/>
          <p:cNvSpPr>
            <a:spLocks noGrp="1"/>
          </p:cNvSpPr>
          <p:nvPr>
            <p:ph type="ftr" sz="quarter" idx="11"/>
          </p:nvPr>
        </p:nvSpPr>
        <p:spPr/>
        <p:txBody>
          <a:bodyPr/>
          <a:lstStyle>
            <a:extLst/>
          </a:lstStyle>
          <a:p>
            <a:endParaRPr kumimoji="0" lang="en-US"/>
          </a:p>
        </p:txBody>
      </p:sp>
      <p:sp>
        <p:nvSpPr>
          <p:cNvPr id="7" name="投影片編號版面配置區 6"/>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a:p>
        </p:txBody>
      </p:sp>
      <p:sp>
        <p:nvSpPr>
          <p:cNvPr id="8" name="矩形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圖片版面配置區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zh-TW" altLang="en-US" smtClean="0"/>
              <a:t>按一下圖示以新增圖片</a:t>
            </a:r>
            <a:endParaRPr kumimoji="0" lang="en-US" dirty="0"/>
          </a:p>
        </p:txBody>
      </p:sp>
      <p:sp>
        <p:nvSpPr>
          <p:cNvPr id="9" name="流程圖: 程序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流程圖: 程序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文字版面配置區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zh-TW" altLang="en-US" smtClean="0"/>
              <a:t>按一下以編輯母片文字樣式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extLs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extLst/>
          </a:lstStyle>
          <a:p>
            <a:fld id="{E6F9B8CD-342D-4579-98EC-A8FD6B7370E1}" type="datetimeFigureOut">
              <a:rPr lang="en-US" smtClean="0"/>
              <a:pPr/>
              <a:t>2/19/2014</a:t>
            </a:fld>
            <a:endParaRPr lang="en-US"/>
          </a:p>
        </p:txBody>
      </p:sp>
      <p:sp>
        <p:nvSpPr>
          <p:cNvPr id="5" name="頁尾版面配置區 4"/>
          <p:cNvSpPr>
            <a:spLocks noGrp="1"/>
          </p:cNvSpPr>
          <p:nvPr>
            <p:ph type="ftr" sz="quarter" idx="11"/>
          </p:nvPr>
        </p:nvSpPr>
        <p:spPr/>
        <p:txBody>
          <a:bodyPr/>
          <a:lstStyle>
            <a:extLst/>
          </a:lstStyle>
          <a:p>
            <a:endParaRPr kumimoji="0" lang="en-US"/>
          </a:p>
        </p:txBody>
      </p:sp>
      <p:sp>
        <p:nvSpPr>
          <p:cNvPr id="6" name="投影片編號版面配置區 5"/>
          <p:cNvSpPr>
            <a:spLocks noGrp="1"/>
          </p:cNvSpPr>
          <p:nvPr>
            <p:ph type="sldNum" sz="quarter" idx="12"/>
          </p:nvPr>
        </p:nvSpPr>
        <p:spPr/>
        <p:txBody>
          <a:bodyPr/>
          <a:lstStyle>
            <a:extLst/>
          </a:lstStyle>
          <a:p>
            <a:fld id="{2BBB5E19-F10A-4C2F-BF6F-11C513378A2E}"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274639"/>
            <a:ext cx="1828800" cy="5851525"/>
          </a:xfrm>
        </p:spPr>
        <p:txBody>
          <a:bodyPr vert="eaVert"/>
          <a:lstStyle>
            <a:extLs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1143000" y="274640"/>
            <a:ext cx="5562600" cy="5851525"/>
          </a:xfrm>
        </p:spPr>
        <p:txBody>
          <a:bodyPr vert="eaVert"/>
          <a:lstStyle>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extLst/>
          </a:lstStyle>
          <a:p>
            <a:fld id="{E6F9B8CD-342D-4579-98EC-A8FD6B7370E1}" type="datetimeFigureOut">
              <a:rPr lang="en-US" smtClean="0"/>
              <a:pPr/>
              <a:t>2/19/2014</a:t>
            </a:fld>
            <a:endParaRPr lang="en-US"/>
          </a:p>
        </p:txBody>
      </p:sp>
      <p:sp>
        <p:nvSpPr>
          <p:cNvPr id="5" name="頁尾版面配置區 4"/>
          <p:cNvSpPr>
            <a:spLocks noGrp="1"/>
          </p:cNvSpPr>
          <p:nvPr>
            <p:ph type="ftr" sz="quarter" idx="11"/>
          </p:nvPr>
        </p:nvSpPr>
        <p:spPr/>
        <p:txBody>
          <a:bodyPr/>
          <a:lstStyle>
            <a:extLst/>
          </a:lstStyle>
          <a:p>
            <a:endParaRPr kumimoji="0" lang="en-US"/>
          </a:p>
        </p:txBody>
      </p:sp>
      <p:sp>
        <p:nvSpPr>
          <p:cNvPr id="6" name="投影片編號版面配置區 5"/>
          <p:cNvSpPr>
            <a:spLocks noGrp="1"/>
          </p:cNvSpPr>
          <p:nvPr>
            <p:ph type="sldNum" sz="quarter" idx="12"/>
          </p:nvPr>
        </p:nvSpPr>
        <p:spPr/>
        <p:txBody>
          <a:bodyPr/>
          <a:lstStyle>
            <a:extLst/>
          </a:lstStyle>
          <a:p>
            <a:fld id="{2BBB5E19-F10A-4C2F-BF6F-11C513378A2E}"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圓形圖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橢圓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甜甜圈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矩形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標題版面配置區 4"/>
          <p:cNvSpPr>
            <a:spLocks noGrp="1"/>
          </p:cNvSpPr>
          <p:nvPr>
            <p:ph type="title"/>
          </p:nvPr>
        </p:nvSpPr>
        <p:spPr>
          <a:xfrm>
            <a:off x="1435608" y="274638"/>
            <a:ext cx="7498080" cy="1143000"/>
          </a:xfrm>
          <a:prstGeom prst="rect">
            <a:avLst/>
          </a:prstGeom>
        </p:spPr>
        <p:txBody>
          <a:bodyPr anchor="ctr">
            <a:normAutofit/>
          </a:bodyPr>
          <a:lstStyle>
            <a:extLst/>
          </a:lstStyle>
          <a:p>
            <a:r>
              <a:rPr kumimoji="0" lang="zh-TW" altLang="en-US" smtClean="0"/>
              <a:t>按一下以編輯母片標題樣式</a:t>
            </a:r>
            <a:endParaRPr kumimoji="0" lang="en-US"/>
          </a:p>
        </p:txBody>
      </p:sp>
      <p:sp>
        <p:nvSpPr>
          <p:cNvPr id="9" name="文字版面配置區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24" name="日期版面配置區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lgn="r" eaLnBrk="1" latinLnBrk="0" hangingPunct="1"/>
            <a:fld id="{E6F9B8CD-342D-4579-98EC-A8FD6B7370E1}" type="datetimeFigureOut">
              <a:rPr lang="en-US" smtClean="0"/>
              <a:pPr algn="r" eaLnBrk="1" latinLnBrk="0" hangingPunct="1"/>
              <a:t>2/19/2014</a:t>
            </a:fld>
            <a:endParaRPr lang="en-US">
              <a:solidFill>
                <a:schemeClr val="tx2"/>
              </a:solidFill>
            </a:endParaRPr>
          </a:p>
        </p:txBody>
      </p:sp>
      <p:sp>
        <p:nvSpPr>
          <p:cNvPr id="10" name="頁尾版面配置區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lgn="l" eaLnBrk="1" latinLnBrk="0" hangingPunct="1"/>
            <a:endParaRPr kumimoji="0" lang="en-US">
              <a:solidFill>
                <a:schemeClr val="tx2"/>
              </a:solidFill>
            </a:endParaRPr>
          </a:p>
        </p:txBody>
      </p:sp>
      <p:sp>
        <p:nvSpPr>
          <p:cNvPr id="22" name="投影片編號版面配置區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lgn="ctr" eaLnBrk="1" latinLnBrk="0" hangingPunct="1"/>
            <a:fld id="{2BBB5E19-F10A-4C2F-BF6F-11C513378A2E}" type="slidenum">
              <a:rPr kumimoji="0" lang="en-US" smtClean="0"/>
              <a:pPr algn="ctr" eaLnBrk="1" latinLnBrk="0" hangingPunct="1"/>
              <a:t>‹#›</a:t>
            </a:fld>
            <a:endParaRPr kumimoji="0" lang="en-US" sz="1400" b="1">
              <a:solidFill>
                <a:srgbClr val="FFFFFF"/>
              </a:solidFill>
            </a:endParaRPr>
          </a:p>
        </p:txBody>
      </p:sp>
      <p:sp>
        <p:nvSpPr>
          <p:cNvPr id="15" name="矩形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2051720" y="548680"/>
            <a:ext cx="5524128" cy="1080120"/>
          </a:xfrm>
        </p:spPr>
        <p:txBody>
          <a:bodyPr>
            <a:normAutofit/>
          </a:bodyPr>
          <a:lstStyle/>
          <a:p>
            <a:r>
              <a:rPr lang="zh-TW" altLang="en-US" sz="6000" smtClean="0">
                <a:solidFill>
                  <a:srgbClr val="0000FF"/>
                </a:solidFill>
              </a:rPr>
              <a:t>城堡建築藝術</a:t>
            </a:r>
            <a:endParaRPr lang="zh-TW" altLang="en-US" sz="6000">
              <a:solidFill>
                <a:srgbClr val="0000FF"/>
              </a:solidFill>
            </a:endParaRPr>
          </a:p>
        </p:txBody>
      </p:sp>
      <p:sp>
        <p:nvSpPr>
          <p:cNvPr id="3" name="副標題 2"/>
          <p:cNvSpPr>
            <a:spLocks noGrp="1"/>
          </p:cNvSpPr>
          <p:nvPr>
            <p:ph type="subTitle" idx="1"/>
          </p:nvPr>
        </p:nvSpPr>
        <p:spPr>
          <a:xfrm>
            <a:off x="1619672" y="2492896"/>
            <a:ext cx="6172200" cy="2091680"/>
          </a:xfrm>
        </p:spPr>
        <p:txBody>
          <a:bodyPr/>
          <a:lstStyle/>
          <a:p>
            <a:endParaRPr lang="zh-TW" altLang="en-US"/>
          </a:p>
        </p:txBody>
      </p:sp>
      <p:pic>
        <p:nvPicPr>
          <p:cNvPr id="4" name="圖片 3" descr="新天鵝堡Hohenschwangau_-_Schloss_Neuschwanstein1.jpg"/>
          <p:cNvPicPr>
            <a:picLocks noChangeAspect="1"/>
          </p:cNvPicPr>
          <p:nvPr/>
        </p:nvPicPr>
        <p:blipFill>
          <a:blip r:embed="rId2" cstate="print"/>
          <a:stretch>
            <a:fillRect/>
          </a:stretch>
        </p:blipFill>
        <p:spPr>
          <a:xfrm>
            <a:off x="1259632" y="1844824"/>
            <a:ext cx="6696744" cy="453650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827584" y="404664"/>
            <a:ext cx="6748264" cy="864096"/>
          </a:xfrm>
        </p:spPr>
        <p:txBody>
          <a:bodyPr>
            <a:normAutofit/>
          </a:bodyPr>
          <a:lstStyle/>
          <a:p>
            <a:r>
              <a:rPr lang="zh-TW" altLang="en-US" sz="4400" smtClean="0">
                <a:solidFill>
                  <a:srgbClr val="0000FF"/>
                </a:solidFill>
                <a:latin typeface="新細明體" pitchFamily="18" charset="-120"/>
                <a:ea typeface="新細明體" pitchFamily="18" charset="-120"/>
              </a:rPr>
              <a:t>安平古堡</a:t>
            </a:r>
            <a:endParaRPr lang="zh-TW" altLang="en-US" sz="4400">
              <a:solidFill>
                <a:srgbClr val="0000FF"/>
              </a:solidFill>
              <a:latin typeface="新細明體" pitchFamily="18" charset="-120"/>
              <a:ea typeface="新細明體" pitchFamily="18" charset="-120"/>
            </a:endParaRPr>
          </a:p>
        </p:txBody>
      </p:sp>
      <p:sp>
        <p:nvSpPr>
          <p:cNvPr id="3" name="副標題 2"/>
          <p:cNvSpPr>
            <a:spLocks noGrp="1"/>
          </p:cNvSpPr>
          <p:nvPr>
            <p:ph type="subTitle" idx="1"/>
          </p:nvPr>
        </p:nvSpPr>
        <p:spPr>
          <a:xfrm>
            <a:off x="323528" y="1412776"/>
            <a:ext cx="8496944" cy="5112568"/>
          </a:xfrm>
        </p:spPr>
        <p:txBody>
          <a:bodyPr>
            <a:normAutofit/>
          </a:bodyPr>
          <a:lstStyle/>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安平古堡古稱奧倫治城</a:t>
            </a:r>
            <a:r>
              <a:rPr lang="en-US" altLang="zh-TW" sz="3000" smtClean="0">
                <a:solidFill>
                  <a:srgbClr val="0000FF"/>
                </a:solidFill>
                <a:latin typeface="新細明體" pitchFamily="18" charset="-120"/>
                <a:ea typeface="新細明體" pitchFamily="18" charset="-120"/>
              </a:rPr>
              <a:t>(Orange)</a:t>
            </a:r>
            <a:r>
              <a:rPr lang="zh-TW" altLang="zh-TW" sz="3000" smtClean="0">
                <a:solidFill>
                  <a:srgbClr val="0000FF"/>
                </a:solidFill>
                <a:latin typeface="新細明體" pitchFamily="18" charset="-120"/>
                <a:ea typeface="新細明體" pitchFamily="18" charset="-120"/>
              </a:rPr>
              <a:t>、熱蘭遮城</a:t>
            </a:r>
            <a:r>
              <a:rPr lang="en-US" altLang="zh-TW" sz="3000" smtClean="0">
                <a:solidFill>
                  <a:srgbClr val="0000FF"/>
                </a:solidFill>
                <a:latin typeface="新細明體" pitchFamily="18" charset="-120"/>
                <a:ea typeface="新細明體" pitchFamily="18" charset="-120"/>
              </a:rPr>
              <a:t>(</a:t>
            </a:r>
            <a:r>
              <a:rPr lang="en-US" altLang="zh-TW" sz="3000" err="1" smtClean="0">
                <a:solidFill>
                  <a:srgbClr val="0000FF"/>
                </a:solidFill>
                <a:latin typeface="新細明體" pitchFamily="18" charset="-120"/>
                <a:ea typeface="新細明體" pitchFamily="18" charset="-120"/>
              </a:rPr>
              <a:t>Zeelandia</a:t>
            </a:r>
            <a:r>
              <a:rPr lang="en-US" altLang="zh-TW"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、安平城、臺灣城，俗名紅毛城、番仔城或王城，最早建於</a:t>
            </a:r>
            <a:r>
              <a:rPr lang="en-US" altLang="zh-TW" sz="3000" smtClean="0">
                <a:solidFill>
                  <a:srgbClr val="0000FF"/>
                </a:solidFill>
                <a:latin typeface="新細明體" pitchFamily="18" charset="-120"/>
                <a:ea typeface="新細明體" pitchFamily="18" charset="-120"/>
              </a:rPr>
              <a:t>1624</a:t>
            </a:r>
            <a:r>
              <a:rPr lang="zh-TW" altLang="zh-TW" sz="3000" smtClean="0">
                <a:solidFill>
                  <a:srgbClr val="0000FF"/>
                </a:solidFill>
                <a:latin typeface="新細明體" pitchFamily="18" charset="-120"/>
                <a:ea typeface="新細明體" pitchFamily="18" charset="-120"/>
              </a:rPr>
              <a:t>年，</a:t>
            </a:r>
            <a:r>
              <a:rPr lang="zh-TW" altLang="en-US" sz="3000" smtClean="0">
                <a:solidFill>
                  <a:srgbClr val="0000FF"/>
                </a:solidFill>
                <a:latin typeface="新細明體" pitchFamily="18" charset="-120"/>
                <a:ea typeface="新細明體" pitchFamily="18" charset="-120"/>
              </a:rPr>
              <a:t>是</a:t>
            </a:r>
            <a:r>
              <a:rPr lang="zh-TW" altLang="zh-TW" sz="3000" smtClean="0">
                <a:solidFill>
                  <a:srgbClr val="0000FF"/>
                </a:solidFill>
                <a:latin typeface="新細明體" pitchFamily="18" charset="-120"/>
                <a:ea typeface="新細明體" pitchFamily="18" charset="-120"/>
              </a:rPr>
              <a:t>台灣最古老的城堡，曾是荷蘭人統治臺灣的中樞、也曾經是鄭氏王朝三代的居城。</a:t>
            </a:r>
            <a:endParaRPr lang="en-US" altLang="zh-TW" sz="3000" smtClean="0">
              <a:solidFill>
                <a:srgbClr val="0000FF"/>
              </a:solidFill>
              <a:latin typeface="新細明體" pitchFamily="18" charset="-120"/>
              <a:ea typeface="新細明體" pitchFamily="18" charset="-120"/>
            </a:endParaRPr>
          </a:p>
          <a:p>
            <a:r>
              <a:rPr lang="zh-TW" altLang="en-US" sz="3000" smtClean="0">
                <a:solidFill>
                  <a:srgbClr val="0000FF"/>
                </a:solidFill>
                <a:latin typeface="新細明體" pitchFamily="18" charset="-120"/>
                <a:ea typeface="新細明體" pitchFamily="18" charset="-120"/>
              </a:rPr>
              <a:t>＊</a:t>
            </a:r>
            <a:r>
              <a:rPr lang="en-US" altLang="zh-TW" sz="3000" smtClean="0">
                <a:solidFill>
                  <a:srgbClr val="0000FF"/>
                </a:solidFill>
                <a:latin typeface="新細明體" pitchFamily="18" charset="-120"/>
                <a:ea typeface="新細明體" pitchFamily="18" charset="-120"/>
              </a:rPr>
              <a:t>1662</a:t>
            </a:r>
            <a:r>
              <a:rPr lang="en-US" altLang="zh-TW" sz="3000" err="1" smtClean="0">
                <a:solidFill>
                  <a:srgbClr val="0000FF"/>
                </a:solidFill>
                <a:latin typeface="新細明體" pitchFamily="18" charset="-120"/>
                <a:ea typeface="新細明體" pitchFamily="18" charset="-120"/>
              </a:rPr>
              <a:t>年</a:t>
            </a:r>
            <a:r>
              <a:rPr lang="zh-TW" altLang="zh-TW" sz="3000" smtClean="0">
                <a:solidFill>
                  <a:srgbClr val="0000FF"/>
                </a:solidFill>
                <a:latin typeface="新細明體" pitchFamily="18" charset="-120"/>
                <a:ea typeface="新細明體" pitchFamily="18" charset="-120"/>
              </a:rPr>
              <a:t>，</a:t>
            </a:r>
            <a:r>
              <a:rPr lang="en-US" altLang="zh-TW" sz="3000" err="1" smtClean="0">
                <a:solidFill>
                  <a:srgbClr val="0000FF"/>
                </a:solidFill>
                <a:latin typeface="新細明體" pitchFamily="18" charset="-120"/>
                <a:ea typeface="新細明體" pitchFamily="18" charset="-120"/>
              </a:rPr>
              <a:t>鄭成功</a:t>
            </a:r>
            <a:r>
              <a:rPr lang="zh-TW" altLang="zh-TW" sz="3000" smtClean="0">
                <a:solidFill>
                  <a:srgbClr val="0000FF"/>
                </a:solidFill>
                <a:latin typeface="新細明體" pitchFamily="18" charset="-120"/>
                <a:ea typeface="新細明體" pitchFamily="18" charset="-120"/>
              </a:rPr>
              <a:t>攻下「熱蘭遮城」，順利將</a:t>
            </a:r>
            <a:r>
              <a:rPr lang="en-US" altLang="zh-TW" sz="3000" err="1" smtClean="0">
                <a:solidFill>
                  <a:srgbClr val="0000FF"/>
                </a:solidFill>
                <a:latin typeface="新細明體" pitchFamily="18" charset="-120"/>
                <a:ea typeface="新細明體" pitchFamily="18" charset="-120"/>
              </a:rPr>
              <a:t>荷蘭人驅逐</a:t>
            </a:r>
            <a:r>
              <a:rPr lang="zh-TW" altLang="zh-TW" sz="3000" smtClean="0">
                <a:solidFill>
                  <a:srgbClr val="0000FF"/>
                </a:solidFill>
                <a:latin typeface="新細明體" pitchFamily="18" charset="-120"/>
                <a:ea typeface="新細明體" pitchFamily="18" charset="-120"/>
              </a:rPr>
              <a:t>出臺灣，建立了</a:t>
            </a:r>
            <a:r>
              <a:rPr lang="en-US" altLang="zh-TW" sz="3000" err="1" smtClean="0">
                <a:solidFill>
                  <a:srgbClr val="0000FF"/>
                </a:solidFill>
                <a:latin typeface="新細明體" pitchFamily="18" charset="-120"/>
                <a:ea typeface="新細明體" pitchFamily="18" charset="-120"/>
              </a:rPr>
              <a:t>臺灣歷史</a:t>
            </a:r>
            <a:r>
              <a:rPr lang="zh-TW" altLang="zh-TW" sz="3000" smtClean="0">
                <a:solidFill>
                  <a:srgbClr val="0000FF"/>
                </a:solidFill>
                <a:latin typeface="新細明體" pitchFamily="18" charset="-120"/>
                <a:ea typeface="新細明體" pitchFamily="18" charset="-120"/>
              </a:rPr>
              <a:t>上第一個</a:t>
            </a:r>
            <a:r>
              <a:rPr lang="en-US" altLang="zh-TW" sz="3000" err="1" smtClean="0">
                <a:solidFill>
                  <a:srgbClr val="0000FF"/>
                </a:solidFill>
                <a:latin typeface="新細明體" pitchFamily="18" charset="-120"/>
                <a:ea typeface="新細明體" pitchFamily="18" charset="-120"/>
              </a:rPr>
              <a:t>漢人政權</a:t>
            </a:r>
            <a:r>
              <a:rPr lang="zh-TW" altLang="zh-TW" sz="3000" smtClean="0">
                <a:solidFill>
                  <a:srgbClr val="0000FF"/>
                </a:solidFill>
                <a:latin typeface="新細明體" pitchFamily="18" charset="-120"/>
                <a:ea typeface="新細明體" pitchFamily="18" charset="-120"/>
              </a:rPr>
              <a:t>。同時也將該城改為「安平鎮城」，這就是現今「安平古堡」這個名稱的由來</a:t>
            </a:r>
            <a:r>
              <a:rPr lang="zh-TW" altLang="zh-TW" sz="3000" b="0" smtClean="0">
                <a:solidFill>
                  <a:srgbClr val="0000FF"/>
                </a:solidFill>
                <a:latin typeface="新細明體" pitchFamily="18" charset="-120"/>
                <a:ea typeface="新細明體" pitchFamily="18" charset="-120"/>
              </a:rPr>
              <a:t>。</a:t>
            </a:r>
            <a:endParaRPr lang="zh-TW" altLang="en-US" sz="3000" b="0">
              <a:solidFill>
                <a:srgbClr val="0000FF"/>
              </a:solidFill>
              <a:latin typeface="新細明體" pitchFamily="18" charset="-120"/>
              <a:ea typeface="新細明體" pitchFamily="18" charset="-12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23528" y="404664"/>
            <a:ext cx="8496944" cy="6120680"/>
          </a:xfrm>
        </p:spPr>
        <p:txBody>
          <a:bodyPr>
            <a:normAutofit/>
          </a:bodyPr>
          <a:lstStyle/>
          <a:p>
            <a:r>
              <a:rPr lang="zh-TW" altLang="en-US" sz="3000" smtClean="0">
                <a:solidFill>
                  <a:srgbClr val="0000FF"/>
                </a:solidFill>
                <a:latin typeface="新細明體" pitchFamily="18" charset="-120"/>
                <a:ea typeface="新細明體" pitchFamily="18" charset="-120"/>
              </a:rPr>
              <a:t>＊</a:t>
            </a:r>
            <a:r>
              <a:rPr lang="en-US" altLang="zh-TW" sz="3000" err="1" smtClean="0">
                <a:solidFill>
                  <a:srgbClr val="0000FF"/>
                </a:solidFill>
                <a:latin typeface="新細明體" pitchFamily="18" charset="-120"/>
                <a:ea typeface="新細明體" pitchFamily="18" charset="-120"/>
              </a:rPr>
              <a:t>1683年</a:t>
            </a:r>
            <a:r>
              <a:rPr lang="zh-TW" altLang="zh-TW" sz="3000" smtClean="0">
                <a:solidFill>
                  <a:srgbClr val="0000FF"/>
                </a:solidFill>
                <a:latin typeface="新細明體" pitchFamily="18" charset="-120"/>
                <a:ea typeface="新細明體" pitchFamily="18" charset="-120"/>
              </a:rPr>
              <a:t>清軍入臺後，政治重心移至</a:t>
            </a:r>
            <a:r>
              <a:rPr lang="en-US" altLang="zh-TW" sz="3000" err="1" smtClean="0">
                <a:solidFill>
                  <a:srgbClr val="0000FF"/>
                </a:solidFill>
                <a:latin typeface="新細明體" pitchFamily="18" charset="-120"/>
                <a:ea typeface="新細明體" pitchFamily="18" charset="-120"/>
              </a:rPr>
              <a:t>府城</a:t>
            </a:r>
            <a:r>
              <a:rPr lang="zh-TW" altLang="zh-TW" sz="3000" smtClean="0">
                <a:solidFill>
                  <a:srgbClr val="0000FF"/>
                </a:solidFill>
                <a:latin typeface="新細明體" pitchFamily="18" charset="-120"/>
                <a:ea typeface="新細明體" pitchFamily="18" charset="-120"/>
              </a:rPr>
              <a:t>內，城堡改為軍裝局，重要性日減，而牆垣也多傾圮失修，安平城逐漸荒廢。</a:t>
            </a:r>
            <a:r>
              <a:rPr lang="en-US" altLang="zh-TW" sz="3000" smtClean="0">
                <a:solidFill>
                  <a:srgbClr val="0000FF"/>
                </a:solidFill>
                <a:latin typeface="新細明體" pitchFamily="18" charset="-120"/>
                <a:ea typeface="新細明體" pitchFamily="18" charset="-120"/>
              </a:rPr>
              <a:t>日治時期</a:t>
            </a:r>
            <a:r>
              <a:rPr lang="zh-TW" altLang="zh-TW" sz="3000" smtClean="0">
                <a:solidFill>
                  <a:srgbClr val="0000FF"/>
                </a:solidFill>
                <a:latin typeface="新細明體" pitchFamily="18" charset="-120"/>
                <a:ea typeface="新細明體" pitchFamily="18" charset="-120"/>
              </a:rPr>
              <a:t>，日本人將城垣剷平，改建紅磚平台與日式海關宿舍，荷蘭時</a:t>
            </a:r>
            <a:r>
              <a:rPr lang="zh-TW" altLang="en-US" sz="3000" smtClean="0">
                <a:solidFill>
                  <a:srgbClr val="0000FF"/>
                </a:solidFill>
                <a:latin typeface="新細明體" pitchFamily="18" charset="-120"/>
                <a:ea typeface="新細明體" pitchFamily="18" charset="-120"/>
              </a:rPr>
              <a:t>期</a:t>
            </a:r>
            <a:r>
              <a:rPr lang="zh-TW" altLang="zh-TW" sz="3000" smtClean="0">
                <a:solidFill>
                  <a:srgbClr val="0000FF"/>
                </a:solidFill>
                <a:latin typeface="新細明體" pitchFamily="18" charset="-120"/>
                <a:ea typeface="新細明體" pitchFamily="18" charset="-120"/>
              </a:rPr>
              <a:t>的城堡建築幾乎全毀。後經屢次修建，成為今天的紀念館。</a:t>
            </a:r>
          </a:p>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安平古堡有兩處遺跡被列為</a:t>
            </a:r>
            <a:r>
              <a:rPr lang="en-US" altLang="zh-TW" sz="3000" err="1" smtClean="0">
                <a:solidFill>
                  <a:srgbClr val="0000FF"/>
                </a:solidFill>
                <a:latin typeface="新細明體" pitchFamily="18" charset="-120"/>
                <a:ea typeface="新細明體" pitchFamily="18" charset="-120"/>
              </a:rPr>
              <a:t>古蹟</a:t>
            </a:r>
            <a:r>
              <a:rPr lang="zh-TW" altLang="zh-TW" sz="3000" smtClean="0">
                <a:solidFill>
                  <a:srgbClr val="0000FF"/>
                </a:solidFill>
                <a:latin typeface="新細明體" pitchFamily="18" charset="-120"/>
                <a:ea typeface="新細明體" pitchFamily="18" charset="-120"/>
              </a:rPr>
              <a:t>，為</a:t>
            </a:r>
            <a:r>
              <a:rPr lang="en-US" altLang="zh-TW" sz="3000" err="1" smtClean="0">
                <a:solidFill>
                  <a:srgbClr val="0000FF"/>
                </a:solidFill>
                <a:latin typeface="新細明體" pitchFamily="18" charset="-120"/>
                <a:ea typeface="新細明體" pitchFamily="18" charset="-120"/>
              </a:rPr>
              <a:t>國家一級古蹟</a:t>
            </a:r>
            <a:r>
              <a:rPr lang="zh-TW" altLang="zh-TW" sz="3000" smtClean="0">
                <a:solidFill>
                  <a:srgbClr val="0000FF"/>
                </a:solidFill>
                <a:latin typeface="新細明體" pitchFamily="18" charset="-120"/>
                <a:ea typeface="新細明體" pitchFamily="18" charset="-120"/>
              </a:rPr>
              <a:t>臺灣城殘蹟，及國定古蹟熱蘭遮城城垣暨城內建築遺構。而一般民眾登高望遠的瞭望臺，多被以為是安平古堡，但事實上是建於</a:t>
            </a:r>
            <a:r>
              <a:rPr lang="en-US" altLang="zh-TW" sz="3000" err="1" smtClean="0">
                <a:solidFill>
                  <a:srgbClr val="0000FF"/>
                </a:solidFill>
                <a:latin typeface="新細明體" pitchFamily="18" charset="-120"/>
                <a:ea typeface="新細明體" pitchFamily="18" charset="-120"/>
              </a:rPr>
              <a:t>日治時期</a:t>
            </a:r>
            <a:r>
              <a:rPr lang="zh-TW" altLang="zh-TW" sz="3000" smtClean="0">
                <a:solidFill>
                  <a:srgbClr val="0000FF"/>
                </a:solidFill>
                <a:latin typeface="新細明體" pitchFamily="18" charset="-120"/>
                <a:ea typeface="新細明體" pitchFamily="18" charset="-120"/>
              </a:rPr>
              <a:t>，不屬於古蹟。</a:t>
            </a:r>
            <a:endParaRPr lang="zh-TW" altLang="en-US" sz="3000">
              <a:solidFill>
                <a:srgbClr val="0000FF"/>
              </a:solidFill>
              <a:latin typeface="新細明體" pitchFamily="18" charset="-120"/>
              <a:ea typeface="新細明體" pitchFamily="18" charset="-12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23528" y="404664"/>
            <a:ext cx="8496944" cy="6120680"/>
          </a:xfrm>
        </p:spPr>
        <p:txBody>
          <a:bodyPr>
            <a:normAutofit/>
          </a:bodyPr>
          <a:lstStyle/>
          <a:p>
            <a:r>
              <a:rPr lang="zh-TW" altLang="en-US" sz="3000" dirty="0">
                <a:solidFill>
                  <a:srgbClr val="0000FF"/>
                </a:solidFill>
                <a:latin typeface="新細明體" pitchFamily="18" charset="-120"/>
                <a:ea typeface="新細明體" pitchFamily="18" charset="-120"/>
              </a:rPr>
              <a:t>安平古堡復原圖</a:t>
            </a:r>
            <a:endParaRPr lang="en-US" altLang="zh-TW" sz="3000" dirty="0" smtClean="0">
              <a:solidFill>
                <a:srgbClr val="0000FF"/>
              </a:solidFill>
              <a:latin typeface="新細明體" pitchFamily="18" charset="-120"/>
              <a:ea typeface="新細明體" pitchFamily="18" charset="-120"/>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1052736"/>
            <a:ext cx="8136904" cy="547260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827584" y="404664"/>
            <a:ext cx="6748264" cy="864096"/>
          </a:xfrm>
        </p:spPr>
        <p:txBody>
          <a:bodyPr>
            <a:normAutofit/>
          </a:bodyPr>
          <a:lstStyle/>
          <a:p>
            <a:r>
              <a:rPr lang="zh-TW" altLang="en-US" sz="4400" smtClean="0">
                <a:solidFill>
                  <a:srgbClr val="0000FF"/>
                </a:solidFill>
                <a:latin typeface="新細明體" pitchFamily="18" charset="-120"/>
                <a:ea typeface="新細明體" pitchFamily="18" charset="-120"/>
              </a:rPr>
              <a:t>歐洲城堡的演進</a:t>
            </a:r>
            <a:endParaRPr lang="zh-TW" altLang="en-US" sz="4400">
              <a:solidFill>
                <a:srgbClr val="0000FF"/>
              </a:solidFill>
              <a:latin typeface="新細明體" pitchFamily="18" charset="-120"/>
              <a:ea typeface="新細明體" pitchFamily="18" charset="-120"/>
            </a:endParaRPr>
          </a:p>
        </p:txBody>
      </p:sp>
      <p:sp>
        <p:nvSpPr>
          <p:cNvPr id="3" name="副標題 2"/>
          <p:cNvSpPr>
            <a:spLocks noGrp="1"/>
          </p:cNvSpPr>
          <p:nvPr>
            <p:ph type="subTitle" idx="1"/>
          </p:nvPr>
        </p:nvSpPr>
        <p:spPr>
          <a:xfrm>
            <a:off x="323528" y="1412776"/>
            <a:ext cx="8496944" cy="5112568"/>
          </a:xfrm>
        </p:spPr>
        <p:txBody>
          <a:bodyPr>
            <a:normAutofit/>
          </a:bodyPr>
          <a:lstStyle/>
          <a:p>
            <a:r>
              <a:rPr lang="zh-TW" altLang="en-US" sz="3000" smtClean="0">
                <a:solidFill>
                  <a:srgbClr val="0000FF"/>
                </a:solidFill>
                <a:latin typeface="新細明體" pitchFamily="18" charset="-120"/>
                <a:ea typeface="新細明體" pitchFamily="18" charset="-120"/>
              </a:rPr>
              <a:t>＊建築是人類社會生活的投影，是歷史文化的重要見證；城堡是其中極具特色的一種建築型態。 </a:t>
            </a:r>
            <a:endParaRPr lang="en-US" altLang="zh-TW" sz="3000" smtClean="0">
              <a:solidFill>
                <a:srgbClr val="0000FF"/>
              </a:solidFill>
              <a:latin typeface="新細明體" pitchFamily="18" charset="-120"/>
              <a:ea typeface="新細明體" pitchFamily="18" charset="-120"/>
            </a:endParaRPr>
          </a:p>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城堡是</a:t>
            </a:r>
            <a:r>
              <a:rPr lang="en-US" altLang="zh-TW" sz="3000" err="1" smtClean="0">
                <a:solidFill>
                  <a:srgbClr val="0000FF"/>
                </a:solidFill>
                <a:latin typeface="新細明體" pitchFamily="18" charset="-120"/>
                <a:ea typeface="新細明體" pitchFamily="18" charset="-120"/>
              </a:rPr>
              <a:t>中世紀歐洲</a:t>
            </a:r>
            <a:r>
              <a:rPr lang="zh-TW" altLang="zh-TW" sz="3000" smtClean="0">
                <a:solidFill>
                  <a:srgbClr val="0000FF"/>
                </a:solidFill>
                <a:latin typeface="新細明體" pitchFamily="18" charset="-120"/>
                <a:ea typeface="新細明體" pitchFamily="18" charset="-120"/>
              </a:rPr>
              <a:t>和</a:t>
            </a:r>
            <a:r>
              <a:rPr lang="en-US" altLang="zh-TW" sz="3000" err="1" smtClean="0">
                <a:solidFill>
                  <a:srgbClr val="0000FF"/>
                </a:solidFill>
                <a:latin typeface="新細明體" pitchFamily="18" charset="-120"/>
                <a:ea typeface="新細明體" pitchFamily="18" charset="-120"/>
              </a:rPr>
              <a:t>中東地區</a:t>
            </a:r>
            <a:r>
              <a:rPr lang="zh-TW" altLang="zh-TW" sz="3000" smtClean="0">
                <a:solidFill>
                  <a:srgbClr val="0000FF"/>
                </a:solidFill>
                <a:latin typeface="新細明體" pitchFamily="18" charset="-120"/>
                <a:ea typeface="新細明體" pitchFamily="18" charset="-120"/>
              </a:rPr>
              <a:t>的一種武裝建築，一般特指作為</a:t>
            </a:r>
            <a:r>
              <a:rPr lang="en-US" altLang="zh-TW" sz="3000" err="1" smtClean="0">
                <a:solidFill>
                  <a:srgbClr val="0000FF"/>
                </a:solidFill>
                <a:latin typeface="新細明體" pitchFamily="18" charset="-120"/>
                <a:ea typeface="新細明體" pitchFamily="18" charset="-120"/>
              </a:rPr>
              <a:t>領主</a:t>
            </a:r>
            <a:r>
              <a:rPr lang="zh-TW" altLang="zh-TW" sz="3000" smtClean="0">
                <a:solidFill>
                  <a:srgbClr val="0000FF"/>
                </a:solidFill>
                <a:latin typeface="新細明體" pitchFamily="18" charset="-120"/>
                <a:ea typeface="新細明體" pitchFamily="18" charset="-120"/>
              </a:rPr>
              <a:t>和</a:t>
            </a:r>
            <a:r>
              <a:rPr lang="en-US" altLang="zh-TW" sz="3000" err="1" smtClean="0">
                <a:solidFill>
                  <a:srgbClr val="0000FF"/>
                </a:solidFill>
                <a:latin typeface="新細明體" pitchFamily="18" charset="-120"/>
                <a:ea typeface="新細明體" pitchFamily="18" charset="-120"/>
              </a:rPr>
              <a:t>貴族</a:t>
            </a:r>
            <a:r>
              <a:rPr lang="zh-TW" altLang="zh-TW" sz="3000" smtClean="0">
                <a:solidFill>
                  <a:srgbClr val="0000FF"/>
                </a:solidFill>
                <a:latin typeface="新細明體" pitchFamily="18" charset="-120"/>
                <a:ea typeface="新細明體" pitchFamily="18" charset="-120"/>
              </a:rPr>
              <a:t>私人住所的武裝建築，城堡有很多不同的形式及特徵，但一般來說都建有城牆和垛口等防禦性工事。</a:t>
            </a:r>
            <a:endParaRPr lang="en-US" altLang="zh-TW" sz="3000" smtClean="0">
              <a:solidFill>
                <a:srgbClr val="0000FF"/>
              </a:solidFill>
              <a:latin typeface="新細明體" pitchFamily="18" charset="-120"/>
              <a:ea typeface="新細明體" pitchFamily="18" charset="-120"/>
            </a:endParaRPr>
          </a:p>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城堡最初用泥土和木材建築，中央的高塔為領主居住的地方，四周僅有些矮牆，因其防禦不足，後來往往用石材重修，</a:t>
            </a:r>
            <a:r>
              <a:rPr lang="zh-TW" altLang="en-US" sz="3000" smtClean="0">
                <a:solidFill>
                  <a:srgbClr val="0000FF"/>
                </a:solidFill>
                <a:latin typeface="新細明體" pitchFamily="18" charset="-120"/>
                <a:ea typeface="新細明體" pitchFamily="18" charset="-120"/>
              </a:rPr>
              <a:t>並有瞭望塔、塔樓、垛牆、護城河、 橋梁</a:t>
            </a:r>
            <a:r>
              <a:rPr lang="en-US" altLang="zh-TW" sz="3000" smtClean="0">
                <a:solidFill>
                  <a:srgbClr val="0000FF"/>
                </a:solidFill>
                <a:latin typeface="新細明體" pitchFamily="18" charset="-120"/>
                <a:ea typeface="新細明體" pitchFamily="18" charset="-120"/>
              </a:rPr>
              <a:t>…</a:t>
            </a:r>
            <a:r>
              <a:rPr lang="zh-TW" altLang="en-US" sz="3000" smtClean="0">
                <a:solidFill>
                  <a:srgbClr val="0000FF"/>
                </a:solidFill>
                <a:latin typeface="新細明體" pitchFamily="18" charset="-120"/>
                <a:ea typeface="新細明體" pitchFamily="18" charset="-120"/>
              </a:rPr>
              <a:t>等防禦工事</a:t>
            </a:r>
            <a:r>
              <a:rPr lang="zh-TW" altLang="zh-TW" sz="3000" smtClean="0">
                <a:solidFill>
                  <a:srgbClr val="0000FF"/>
                </a:solidFill>
                <a:latin typeface="新細明體" pitchFamily="18" charset="-120"/>
                <a:ea typeface="新細明體" pitchFamily="18" charset="-120"/>
              </a:rPr>
              <a:t>。</a:t>
            </a:r>
            <a:endParaRPr lang="en-US" altLang="zh-TW" sz="3000" smtClean="0">
              <a:solidFill>
                <a:srgbClr val="0000FF"/>
              </a:solidFill>
              <a:latin typeface="新細明體" pitchFamily="18" charset="-120"/>
              <a:ea typeface="新細明體" pitchFamily="18" charset="-12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23528" y="404664"/>
            <a:ext cx="8496944" cy="6120680"/>
          </a:xfrm>
        </p:spPr>
        <p:txBody>
          <a:bodyPr>
            <a:normAutofit/>
          </a:bodyPr>
          <a:lstStyle/>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城堡最初起源於公元</a:t>
            </a:r>
            <a:r>
              <a:rPr lang="en-US" altLang="zh-TW" sz="3000" smtClean="0">
                <a:solidFill>
                  <a:srgbClr val="0000FF"/>
                </a:solidFill>
                <a:latin typeface="新細明體" pitchFamily="18" charset="-120"/>
                <a:ea typeface="新細明體" pitchFamily="18" charset="-120"/>
              </a:rPr>
              <a:t>9</a:t>
            </a:r>
            <a:r>
              <a:rPr lang="zh-TW" altLang="zh-TW" sz="3000" smtClean="0">
                <a:solidFill>
                  <a:srgbClr val="0000FF"/>
                </a:solidFill>
                <a:latin typeface="新細明體" pitchFamily="18" charset="-120"/>
                <a:ea typeface="新細明體" pitchFamily="18" charset="-120"/>
              </a:rPr>
              <a:t>世紀</a:t>
            </a:r>
            <a:r>
              <a:rPr lang="en-US" altLang="zh-TW" sz="3000" smtClean="0">
                <a:solidFill>
                  <a:srgbClr val="0000FF"/>
                </a:solidFill>
                <a:latin typeface="新細明體" pitchFamily="18" charset="-120"/>
                <a:ea typeface="新細明體" pitchFamily="18" charset="-120"/>
              </a:rPr>
              <a:t>~10</a:t>
            </a:r>
            <a:r>
              <a:rPr lang="zh-TW" altLang="zh-TW" sz="3000" smtClean="0">
                <a:solidFill>
                  <a:srgbClr val="0000FF"/>
                </a:solidFill>
                <a:latin typeface="新細明體" pitchFamily="18" charset="-120"/>
                <a:ea typeface="新細明體" pitchFamily="18" charset="-120"/>
              </a:rPr>
              <a:t>世紀的歐洲，當時被用來控制周圍鄰近的土地，同時</a:t>
            </a:r>
            <a:r>
              <a:rPr lang="zh-TW" altLang="en-US" sz="3000" smtClean="0">
                <a:solidFill>
                  <a:srgbClr val="0000FF"/>
                </a:solidFill>
                <a:latin typeface="新細明體" pitchFamily="18" charset="-120"/>
                <a:ea typeface="新細明體" pitchFamily="18" charset="-120"/>
              </a:rPr>
              <a:t>也</a:t>
            </a:r>
            <a:r>
              <a:rPr lang="zh-TW" altLang="zh-TW" sz="3000" smtClean="0">
                <a:solidFill>
                  <a:srgbClr val="0000FF"/>
                </a:solidFill>
                <a:latin typeface="新細明體" pitchFamily="18" charset="-120"/>
                <a:ea typeface="新細明體" pitchFamily="18" charset="-120"/>
              </a:rPr>
              <a:t>是攻擊性和防禦性的建築。此時的城堡，除了其軍事用途外，還作為行政管理的中心和權利的象徵而存在</a:t>
            </a:r>
            <a:r>
              <a:rPr lang="zh-TW" altLang="zh-TW" sz="3000" b="0" smtClean="0">
                <a:solidFill>
                  <a:srgbClr val="0000FF"/>
                </a:solidFill>
                <a:latin typeface="新細明體" pitchFamily="18" charset="-120"/>
                <a:ea typeface="新細明體" pitchFamily="18" charset="-120"/>
              </a:rPr>
              <a:t>。</a:t>
            </a:r>
            <a:endParaRPr lang="en-US" altLang="zh-TW" sz="3000" smtClean="0">
              <a:solidFill>
                <a:srgbClr val="0000FF"/>
              </a:solidFill>
              <a:latin typeface="新細明體" pitchFamily="18" charset="-120"/>
              <a:ea typeface="新細明體" pitchFamily="18" charset="-120"/>
            </a:endParaRPr>
          </a:p>
          <a:p>
            <a:r>
              <a:rPr lang="zh-TW" altLang="en-US" sz="3000" smtClean="0">
                <a:solidFill>
                  <a:srgbClr val="0000FF"/>
                </a:solidFill>
                <a:latin typeface="新細明體" pitchFamily="18" charset="-120"/>
                <a:ea typeface="新細明體" pitchFamily="18" charset="-120"/>
              </a:rPr>
              <a:t>＊</a:t>
            </a:r>
            <a:r>
              <a:rPr lang="en-US" altLang="zh-TW" sz="3000" smtClean="0">
                <a:solidFill>
                  <a:srgbClr val="0000FF"/>
                </a:solidFill>
                <a:latin typeface="新細明體" pitchFamily="18" charset="-120"/>
                <a:ea typeface="新細明體" pitchFamily="18" charset="-120"/>
              </a:rPr>
              <a:t>11</a:t>
            </a:r>
            <a:r>
              <a:rPr lang="zh-TW" altLang="zh-TW" sz="3000" smtClean="0">
                <a:solidFill>
                  <a:srgbClr val="0000FF"/>
                </a:solidFill>
                <a:latin typeface="新細明體" pitchFamily="18" charset="-120"/>
                <a:ea typeface="新細明體" pitchFamily="18" charset="-120"/>
              </a:rPr>
              <a:t>世紀</a:t>
            </a:r>
            <a:r>
              <a:rPr lang="en-US" altLang="zh-TW" sz="3000" smtClean="0">
                <a:solidFill>
                  <a:srgbClr val="0000FF"/>
                </a:solidFill>
                <a:latin typeface="新細明體" pitchFamily="18" charset="-120"/>
                <a:ea typeface="新細明體" pitchFamily="18" charset="-120"/>
              </a:rPr>
              <a:t>~14</a:t>
            </a:r>
            <a:r>
              <a:rPr lang="zh-TW" altLang="zh-TW" sz="3000" smtClean="0">
                <a:solidFill>
                  <a:srgbClr val="0000FF"/>
                </a:solidFill>
                <a:latin typeface="新細明體" pitchFamily="18" charset="-120"/>
                <a:ea typeface="新細明體" pitchFamily="18" charset="-120"/>
              </a:rPr>
              <a:t>世紀是歐洲城堡建設的高峰期，</a:t>
            </a:r>
            <a:r>
              <a:rPr lang="en-US" altLang="zh-TW" sz="3000" smtClean="0">
                <a:solidFill>
                  <a:srgbClr val="0000FF"/>
                </a:solidFill>
                <a:latin typeface="新細明體" pitchFamily="18" charset="-120"/>
                <a:ea typeface="新細明體" pitchFamily="18" charset="-120"/>
              </a:rPr>
              <a:t> 15</a:t>
            </a:r>
            <a:r>
              <a:rPr lang="zh-TW" altLang="zh-TW" sz="3000" smtClean="0">
                <a:solidFill>
                  <a:srgbClr val="0000FF"/>
                </a:solidFill>
                <a:latin typeface="新細明體" pitchFamily="18" charset="-120"/>
                <a:ea typeface="新細明體" pitchFamily="18" charset="-120"/>
              </a:rPr>
              <a:t>世紀中期，由於王權的擴張，城堡開始衰落， </a:t>
            </a:r>
            <a:r>
              <a:rPr lang="en-US" altLang="zh-TW" sz="3000" smtClean="0">
                <a:solidFill>
                  <a:srgbClr val="0000FF"/>
                </a:solidFill>
                <a:latin typeface="新細明體" pitchFamily="18" charset="-120"/>
                <a:ea typeface="新細明體" pitchFamily="18" charset="-120"/>
              </a:rPr>
              <a:t>16</a:t>
            </a:r>
            <a:r>
              <a:rPr lang="zh-TW" altLang="zh-TW" sz="3000" smtClean="0">
                <a:solidFill>
                  <a:srgbClr val="0000FF"/>
                </a:solidFill>
                <a:latin typeface="新細明體" pitchFamily="18" charset="-120"/>
                <a:ea typeface="新細明體" pitchFamily="18" charset="-120"/>
              </a:rPr>
              <a:t>世紀以後城堡開始逐漸消亡。</a:t>
            </a:r>
            <a:endParaRPr lang="en-US" altLang="zh-TW" sz="3000" smtClean="0">
              <a:solidFill>
                <a:srgbClr val="0000FF"/>
              </a:solidFill>
              <a:latin typeface="新細明體" pitchFamily="18" charset="-120"/>
              <a:ea typeface="新細明體" pitchFamily="18" charset="-120"/>
            </a:endParaRPr>
          </a:p>
          <a:p>
            <a:r>
              <a:rPr lang="zh-TW" altLang="en-US" sz="3000" smtClean="0">
                <a:solidFill>
                  <a:srgbClr val="0000FF"/>
                </a:solidFill>
                <a:latin typeface="新細明體" pitchFamily="18" charset="-120"/>
                <a:ea typeface="新細明體" pitchFamily="18" charset="-120"/>
              </a:rPr>
              <a:t>＊</a:t>
            </a:r>
            <a:r>
              <a:rPr lang="en-US" altLang="zh-TW" sz="3000" smtClean="0">
                <a:solidFill>
                  <a:srgbClr val="0000FF"/>
                </a:solidFill>
                <a:latin typeface="新細明體" pitchFamily="18" charset="-120"/>
                <a:ea typeface="新細明體" pitchFamily="18" charset="-120"/>
              </a:rPr>
              <a:t>18</a:t>
            </a:r>
            <a:r>
              <a:rPr lang="zh-TW" altLang="zh-TW" sz="3000" smtClean="0">
                <a:solidFill>
                  <a:srgbClr val="0000FF"/>
                </a:solidFill>
                <a:latin typeface="新細明體" pitchFamily="18" charset="-120"/>
                <a:ea typeface="新細明體" pitchFamily="18" charset="-120"/>
              </a:rPr>
              <a:t>世紀以後，人們開始重新將城堡改建為生活奢靡的花園城堡，這些建築已經不再具有軍事用途，現代這些城堡大多被開闢為旅遊景點，或者高級旅館與飯店。</a:t>
            </a:r>
            <a:endParaRPr lang="en-US" altLang="zh-TW" sz="3000" smtClean="0">
              <a:solidFill>
                <a:srgbClr val="0000FF"/>
              </a:solidFill>
              <a:latin typeface="新細明體" pitchFamily="18" charset="-120"/>
              <a:ea typeface="新細明體" pitchFamily="18" charset="-12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827584" y="404664"/>
            <a:ext cx="6748264" cy="864096"/>
          </a:xfrm>
        </p:spPr>
        <p:txBody>
          <a:bodyPr>
            <a:normAutofit/>
          </a:bodyPr>
          <a:lstStyle/>
          <a:p>
            <a:r>
              <a:rPr lang="zh-TW" altLang="en-US" sz="4400" smtClean="0">
                <a:solidFill>
                  <a:srgbClr val="0000FF"/>
                </a:solidFill>
                <a:latin typeface="新細明體" pitchFamily="18" charset="-120"/>
                <a:ea typeface="新細明體" pitchFamily="18" charset="-120"/>
              </a:rPr>
              <a:t>歐洲城堡的種類</a:t>
            </a:r>
            <a:endParaRPr lang="zh-TW" altLang="en-US" sz="4400">
              <a:solidFill>
                <a:srgbClr val="0000FF"/>
              </a:solidFill>
              <a:latin typeface="新細明體" pitchFamily="18" charset="-120"/>
              <a:ea typeface="新細明體" pitchFamily="18" charset="-120"/>
            </a:endParaRPr>
          </a:p>
        </p:txBody>
      </p:sp>
      <p:sp>
        <p:nvSpPr>
          <p:cNvPr id="3" name="副標題 2"/>
          <p:cNvSpPr>
            <a:spLocks noGrp="1"/>
          </p:cNvSpPr>
          <p:nvPr>
            <p:ph type="subTitle" idx="1"/>
          </p:nvPr>
        </p:nvSpPr>
        <p:spPr>
          <a:xfrm>
            <a:off x="323528" y="1412776"/>
            <a:ext cx="8496944" cy="5112568"/>
          </a:xfrm>
        </p:spPr>
        <p:txBody>
          <a:bodyPr>
            <a:normAutofit/>
          </a:bodyPr>
          <a:lstStyle/>
          <a:p>
            <a:endParaRPr lang="en-US" altLang="zh-TW" sz="3000" dirty="0" smtClean="0">
              <a:solidFill>
                <a:srgbClr val="0000FF"/>
              </a:solidFill>
              <a:latin typeface="新細明體" pitchFamily="18" charset="-120"/>
              <a:ea typeface="新細明體" pitchFamily="18" charset="-120"/>
            </a:endParaRPr>
          </a:p>
          <a:p>
            <a:r>
              <a:rPr lang="en-US" altLang="zh-TW" sz="3000" dirty="0" smtClean="0">
                <a:solidFill>
                  <a:srgbClr val="0000FF"/>
                </a:solidFill>
                <a:latin typeface="新細明體" pitchFamily="18" charset="-120"/>
                <a:ea typeface="新細明體" pitchFamily="18" charset="-120"/>
              </a:rPr>
              <a:t>1.</a:t>
            </a:r>
            <a:r>
              <a:rPr lang="zh-TW" altLang="en-US" sz="3000" dirty="0" smtClean="0">
                <a:solidFill>
                  <a:srgbClr val="0000FF"/>
                </a:solidFill>
                <a:latin typeface="新細明體" pitchFamily="18" charset="-120"/>
                <a:ea typeface="新細明體" pitchFamily="18" charset="-120"/>
              </a:rPr>
              <a:t>防禦性城堡</a:t>
            </a:r>
            <a:endParaRPr lang="en-US" altLang="zh-TW" sz="3000" dirty="0" smtClean="0">
              <a:solidFill>
                <a:srgbClr val="0000FF"/>
              </a:solidFill>
              <a:latin typeface="新細明體" pitchFamily="18" charset="-120"/>
              <a:ea typeface="新細明體" pitchFamily="18" charset="-120"/>
            </a:endParaRPr>
          </a:p>
          <a:p>
            <a:endParaRPr lang="en-US" altLang="zh-TW" sz="3000" dirty="0" smtClean="0">
              <a:solidFill>
                <a:srgbClr val="0000FF"/>
              </a:solidFill>
              <a:latin typeface="新細明體" pitchFamily="18" charset="-120"/>
              <a:ea typeface="新細明體" pitchFamily="18" charset="-120"/>
            </a:endParaRPr>
          </a:p>
          <a:p>
            <a:r>
              <a:rPr lang="en-US" altLang="zh-TW" sz="3000" dirty="0" smtClean="0">
                <a:solidFill>
                  <a:srgbClr val="0000FF"/>
                </a:solidFill>
                <a:latin typeface="新細明體" pitchFamily="18" charset="-120"/>
                <a:ea typeface="新細明體" pitchFamily="18" charset="-120"/>
              </a:rPr>
              <a:t>2.</a:t>
            </a:r>
            <a:r>
              <a:rPr lang="zh-TW" altLang="en-US" sz="3000" dirty="0">
                <a:solidFill>
                  <a:srgbClr val="0000FF"/>
                </a:solidFill>
                <a:latin typeface="新細明體" pitchFamily="18" charset="-120"/>
                <a:ea typeface="新細明體" pitchFamily="18" charset="-120"/>
              </a:rPr>
              <a:t>度假別墅城堡</a:t>
            </a:r>
            <a:endParaRPr lang="en-US" altLang="zh-TW" sz="3000" dirty="0">
              <a:solidFill>
                <a:srgbClr val="0000FF"/>
              </a:solidFill>
              <a:latin typeface="新細明體" pitchFamily="18" charset="-120"/>
              <a:ea typeface="新細明體" pitchFamily="18" charset="-120"/>
            </a:endParaRPr>
          </a:p>
          <a:p>
            <a:endParaRPr lang="en-US" altLang="zh-TW" sz="3000" dirty="0" smtClean="0">
              <a:solidFill>
                <a:srgbClr val="0000FF"/>
              </a:solidFill>
            </a:endParaRPr>
          </a:p>
          <a:p>
            <a:r>
              <a:rPr lang="en-US" altLang="zh-TW" sz="3000" dirty="0" smtClean="0">
                <a:solidFill>
                  <a:srgbClr val="0000FF"/>
                </a:solidFill>
                <a:latin typeface="新細明體" pitchFamily="18" charset="-120"/>
                <a:ea typeface="新細明體" pitchFamily="18" charset="-120"/>
              </a:rPr>
              <a:t>3.</a:t>
            </a:r>
            <a:r>
              <a:rPr lang="zh-TW" altLang="en-US" sz="3000" dirty="0">
                <a:solidFill>
                  <a:srgbClr val="0000FF"/>
                </a:solidFill>
                <a:latin typeface="新細明體" pitchFamily="18" charset="-120"/>
                <a:ea typeface="新細明體" pitchFamily="18" charset="-120"/>
              </a:rPr>
              <a:t>皇家城堡</a:t>
            </a:r>
            <a:endParaRPr lang="en-US" altLang="zh-TW" sz="3000" dirty="0">
              <a:solidFill>
                <a:srgbClr val="0000FF"/>
              </a:solidFill>
              <a:latin typeface="新細明體" pitchFamily="18" charset="-120"/>
              <a:ea typeface="新細明體" pitchFamily="18" charset="-120"/>
            </a:endParaRPr>
          </a:p>
          <a:p>
            <a:endParaRPr lang="en-US" altLang="zh-TW" sz="3000" dirty="0" smtClean="0">
              <a:solidFill>
                <a:srgbClr val="0000FF"/>
              </a:solidFill>
            </a:endParaRPr>
          </a:p>
          <a:p>
            <a:r>
              <a:rPr lang="en-US" altLang="zh-TW" sz="3000" dirty="0" smtClean="0">
                <a:solidFill>
                  <a:srgbClr val="0000FF"/>
                </a:solidFill>
                <a:latin typeface="新細明體" pitchFamily="18" charset="-120"/>
                <a:ea typeface="新細明體" pitchFamily="18" charset="-120"/>
              </a:rPr>
              <a:t>4.</a:t>
            </a:r>
            <a:r>
              <a:rPr lang="zh-TW" altLang="en-US" sz="3000" dirty="0" smtClean="0">
                <a:solidFill>
                  <a:srgbClr val="0000FF"/>
                </a:solidFill>
                <a:latin typeface="新細明體" pitchFamily="18" charset="-120"/>
                <a:ea typeface="新細明體" pitchFamily="18" charset="-120"/>
              </a:rPr>
              <a:t>浪漫情懷的城堡</a:t>
            </a:r>
            <a:endParaRPr lang="en-US" altLang="zh-TW" sz="3000" dirty="0" smtClean="0">
              <a:solidFill>
                <a:srgbClr val="0000FF"/>
              </a:solidFill>
              <a:latin typeface="新細明體" pitchFamily="18" charset="-120"/>
              <a:ea typeface="新細明體" pitchFamily="18" charset="-120"/>
            </a:endParaRPr>
          </a:p>
          <a:p>
            <a:endParaRPr lang="en-US" altLang="zh-TW" sz="3000" dirty="0" smtClean="0">
              <a:solidFill>
                <a:srgbClr val="0000FF"/>
              </a:solidFill>
              <a:latin typeface="新細明體" pitchFamily="18" charset="-120"/>
              <a:ea typeface="新細明體" pitchFamily="18" charset="-120"/>
            </a:endParaRPr>
          </a:p>
          <a:p>
            <a:endParaRPr lang="en-US" altLang="zh-TW" sz="3000" dirty="0" smtClean="0">
              <a:solidFill>
                <a:srgbClr val="0000FF"/>
              </a:solidFill>
              <a:latin typeface="+mn-ea"/>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827584" y="404664"/>
            <a:ext cx="6748264" cy="864096"/>
          </a:xfrm>
        </p:spPr>
        <p:txBody>
          <a:bodyPr>
            <a:normAutofit/>
          </a:bodyPr>
          <a:lstStyle/>
          <a:p>
            <a:r>
              <a:rPr lang="zh-TW" altLang="en-US" sz="4400" smtClean="0">
                <a:solidFill>
                  <a:srgbClr val="0000FF"/>
                </a:solidFill>
                <a:latin typeface="新細明體" pitchFamily="18" charset="-120"/>
                <a:ea typeface="新細明體" pitchFamily="18" charset="-120"/>
              </a:rPr>
              <a:t>防禦性城堡</a:t>
            </a:r>
            <a:endParaRPr lang="zh-TW" altLang="en-US" sz="4400">
              <a:solidFill>
                <a:srgbClr val="0000FF"/>
              </a:solidFill>
              <a:latin typeface="新細明體" pitchFamily="18" charset="-120"/>
              <a:ea typeface="新細明體" pitchFamily="18" charset="-120"/>
            </a:endParaRPr>
          </a:p>
        </p:txBody>
      </p:sp>
      <p:sp>
        <p:nvSpPr>
          <p:cNvPr id="3" name="副標題 2"/>
          <p:cNvSpPr>
            <a:spLocks noGrp="1"/>
          </p:cNvSpPr>
          <p:nvPr>
            <p:ph type="subTitle" idx="1"/>
          </p:nvPr>
        </p:nvSpPr>
        <p:spPr>
          <a:xfrm>
            <a:off x="323528" y="1412776"/>
            <a:ext cx="8496944" cy="5112568"/>
          </a:xfrm>
        </p:spPr>
        <p:txBody>
          <a:bodyPr>
            <a:normAutofit/>
          </a:bodyPr>
          <a:lstStyle/>
          <a:p>
            <a:r>
              <a:rPr lang="zh-TW" altLang="en-US" sz="3000" smtClean="0">
                <a:solidFill>
                  <a:srgbClr val="0000FF"/>
                </a:solidFill>
                <a:latin typeface="新細明體" pitchFamily="18" charset="-120"/>
                <a:ea typeface="新細明體" pitchFamily="18" charset="-120"/>
              </a:rPr>
              <a:t>＊城堡最原始的功能在防禦，將城堡建築在險峻的岩壁上，盡量利用山巔水邊之利，興建固若金湯的堡壘，例如捷克布拉格西南的卡爾史黛茵堡。</a:t>
            </a:r>
            <a:endParaRPr lang="en-US" altLang="zh-TW" sz="3000" smtClean="0">
              <a:solidFill>
                <a:srgbClr val="0000FF"/>
              </a:solidFill>
              <a:latin typeface="新細明體" pitchFamily="18" charset="-120"/>
              <a:ea typeface="新細明體" pitchFamily="18" charset="-120"/>
            </a:endParaRPr>
          </a:p>
          <a:p>
            <a:r>
              <a:rPr lang="zh-TW" altLang="en-US" sz="3000" smtClean="0">
                <a:solidFill>
                  <a:srgbClr val="0000FF"/>
                </a:solidFill>
                <a:latin typeface="新細明體" pitchFamily="18" charset="-120"/>
                <a:ea typeface="新細明體" pitchFamily="18" charset="-120"/>
              </a:rPr>
              <a:t>＊卡爾史黛茵堡是</a:t>
            </a:r>
            <a:r>
              <a:rPr lang="en-US" altLang="zh-TW" sz="3000" smtClean="0">
                <a:solidFill>
                  <a:srgbClr val="0000FF"/>
                </a:solidFill>
                <a:latin typeface="新細明體" pitchFamily="18" charset="-120"/>
                <a:ea typeface="新細明體" pitchFamily="18" charset="-120"/>
              </a:rPr>
              <a:t>14</a:t>
            </a:r>
            <a:r>
              <a:rPr lang="zh-TW" altLang="en-US" sz="3000" smtClean="0">
                <a:solidFill>
                  <a:srgbClr val="0000FF"/>
                </a:solidFill>
                <a:latin typeface="新細明體" pitchFamily="18" charset="-120"/>
                <a:ea typeface="新細明體" pitchFamily="18" charset="-120"/>
              </a:rPr>
              <a:t>世紀</a:t>
            </a:r>
            <a:r>
              <a:rPr lang="zh-TW" altLang="zh-TW" sz="3000" smtClean="0">
                <a:solidFill>
                  <a:srgbClr val="0000FF"/>
                </a:solidFill>
                <a:latin typeface="新細明體" pitchFamily="18" charset="-120"/>
                <a:ea typeface="新細明體" pitchFamily="18" charset="-120"/>
              </a:rPr>
              <a:t>神聖羅馬帝國皇帝查理四世所建造</a:t>
            </a:r>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建於貝隆河畔的大理石峭壁之上，地勢高峻</a:t>
            </a:r>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易守難攻</a:t>
            </a:r>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城堡內興建數座高塔，塔與塔之間都以木橋通聯，萬一某一棟建築被敵人攻陷了，守軍還可以立刻將木橋拆除，繼續負隅頑抗。</a:t>
            </a:r>
            <a:endParaRPr lang="en-US" altLang="zh-TW" sz="3000" smtClean="0">
              <a:solidFill>
                <a:srgbClr val="0000FF"/>
              </a:solidFill>
              <a:latin typeface="新細明體" pitchFamily="18" charset="-120"/>
              <a:ea typeface="新細明體" pitchFamily="18" charset="-120"/>
            </a:endParaRPr>
          </a:p>
          <a:p>
            <a:endParaRPr lang="en-US" altLang="zh-TW" sz="3000" smtClean="0">
              <a:solidFill>
                <a:srgbClr val="0000FF"/>
              </a:solidFill>
              <a:latin typeface="+mn-e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23528" y="404664"/>
            <a:ext cx="8496944" cy="6120680"/>
          </a:xfrm>
        </p:spPr>
        <p:txBody>
          <a:bodyPr>
            <a:normAutofit/>
          </a:bodyPr>
          <a:lstStyle/>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城堡</a:t>
            </a:r>
            <a:r>
              <a:rPr lang="zh-TW" altLang="en-US" sz="3000" smtClean="0">
                <a:solidFill>
                  <a:srgbClr val="0000FF"/>
                </a:solidFill>
                <a:latin typeface="新細明體" pitchFamily="18" charset="-120"/>
                <a:ea typeface="新細明體" pitchFamily="18" charset="-120"/>
              </a:rPr>
              <a:t>裡</a:t>
            </a:r>
            <a:r>
              <a:rPr lang="zh-TW" altLang="zh-TW" sz="3000" smtClean="0">
                <a:solidFill>
                  <a:srgbClr val="0000FF"/>
                </a:solidFill>
                <a:latin typeface="新細明體" pitchFamily="18" charset="-120"/>
                <a:ea typeface="新細明體" pitchFamily="18" charset="-120"/>
              </a:rPr>
              <a:t>有一座水井，直接取用流經山底的河水，只要在河中放毒便可以令城堡投降，但是幾百年來沒有人發現這個秘密。</a:t>
            </a:r>
            <a:r>
              <a:rPr lang="zh-TW" altLang="en-US" sz="3000" smtClean="0">
                <a:solidFill>
                  <a:srgbClr val="0000FF"/>
                </a:solidFill>
                <a:latin typeface="新細明體" pitchFamily="18" charset="-120"/>
                <a:ea typeface="新細明體" pitchFamily="18" charset="-120"/>
              </a:rPr>
              <a:t>歷史</a:t>
            </a:r>
            <a:r>
              <a:rPr lang="zh-TW" altLang="zh-TW" sz="3000" smtClean="0">
                <a:solidFill>
                  <a:srgbClr val="0000FF"/>
                </a:solidFill>
                <a:latin typeface="新細明體" pitchFamily="18" charset="-120"/>
                <a:ea typeface="新細明體" pitchFamily="18" charset="-120"/>
              </a:rPr>
              <a:t>上卡爾史代茵從來不曾失敗，可見這個城堡在軍事設計上的成功。</a:t>
            </a:r>
            <a:endParaRPr lang="en-US" altLang="zh-TW" sz="3000" smtClean="0">
              <a:solidFill>
                <a:srgbClr val="0000FF"/>
              </a:solidFill>
              <a:latin typeface="新細明體" pitchFamily="18" charset="-120"/>
              <a:ea typeface="新細明體" pitchFamily="18" charset="-120"/>
            </a:endParaRPr>
          </a:p>
          <a:p>
            <a:endParaRPr lang="en-US" altLang="zh-TW" sz="3000" smtClean="0">
              <a:solidFill>
                <a:srgbClr val="0000FF"/>
              </a:solidFill>
              <a:latin typeface="新細明體" pitchFamily="18" charset="-120"/>
              <a:ea typeface="新細明體" pitchFamily="18" charset="-120"/>
            </a:endParaRPr>
          </a:p>
        </p:txBody>
      </p:sp>
      <p:pic>
        <p:nvPicPr>
          <p:cNvPr id="4" name="圖片 3" descr="卡爾史黛茵堡800px-Burgkarlstein01.jpg"/>
          <p:cNvPicPr>
            <a:picLocks noChangeAspect="1"/>
          </p:cNvPicPr>
          <p:nvPr/>
        </p:nvPicPr>
        <p:blipFill>
          <a:blip r:embed="rId2" cstate="print"/>
          <a:stretch>
            <a:fillRect/>
          </a:stretch>
        </p:blipFill>
        <p:spPr>
          <a:xfrm>
            <a:off x="467544" y="2348880"/>
            <a:ext cx="8208912" cy="4284032"/>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827584" y="404664"/>
            <a:ext cx="6748264" cy="864096"/>
          </a:xfrm>
        </p:spPr>
        <p:txBody>
          <a:bodyPr>
            <a:normAutofit/>
          </a:bodyPr>
          <a:lstStyle/>
          <a:p>
            <a:r>
              <a:rPr lang="zh-TW" altLang="en-US" sz="4400" smtClean="0">
                <a:solidFill>
                  <a:srgbClr val="0000FF"/>
                </a:solidFill>
                <a:latin typeface="新細明體" pitchFamily="18" charset="-120"/>
                <a:ea typeface="新細明體" pitchFamily="18" charset="-120"/>
              </a:rPr>
              <a:t>度假別墅城堡</a:t>
            </a:r>
            <a:endParaRPr lang="zh-TW" altLang="en-US" sz="4400">
              <a:solidFill>
                <a:srgbClr val="0000FF"/>
              </a:solidFill>
              <a:latin typeface="新細明體" pitchFamily="18" charset="-120"/>
              <a:ea typeface="新細明體" pitchFamily="18" charset="-120"/>
            </a:endParaRPr>
          </a:p>
        </p:txBody>
      </p:sp>
      <p:sp>
        <p:nvSpPr>
          <p:cNvPr id="3" name="副標題 2"/>
          <p:cNvSpPr>
            <a:spLocks noGrp="1"/>
          </p:cNvSpPr>
          <p:nvPr>
            <p:ph type="subTitle" idx="1"/>
          </p:nvPr>
        </p:nvSpPr>
        <p:spPr>
          <a:xfrm>
            <a:off x="323528" y="1412776"/>
            <a:ext cx="8496944" cy="5112568"/>
          </a:xfrm>
        </p:spPr>
        <p:txBody>
          <a:bodyPr>
            <a:normAutofit/>
          </a:bodyPr>
          <a:lstStyle/>
          <a:p>
            <a:r>
              <a:rPr lang="zh-TW" altLang="en-US" sz="3000" smtClean="0">
                <a:solidFill>
                  <a:srgbClr val="0000FF"/>
                </a:solidFill>
                <a:latin typeface="新細明體" pitchFamily="18" charset="-120"/>
                <a:ea typeface="新細明體" pitchFamily="18" charset="-120"/>
              </a:rPr>
              <a:t>＊隱藏在蒼翠碧綠的樹林中，到處可見擁有角樓、尖塔、長廊的美麗城堡，王公貴族在此飲酒作樂，例如法國羅亞爾河流域的香波城堡、雪濃梭堡。</a:t>
            </a:r>
            <a:endParaRPr lang="en-US" altLang="zh-TW" sz="3000" smtClean="0">
              <a:solidFill>
                <a:srgbClr val="0000FF"/>
              </a:solidFill>
              <a:latin typeface="新細明體" pitchFamily="18" charset="-120"/>
              <a:ea typeface="新細明體" pitchFamily="18" charset="-120"/>
            </a:endParaRPr>
          </a:p>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香波</a:t>
            </a:r>
            <a:r>
              <a:rPr lang="zh-TW" altLang="en-US" sz="3000" smtClean="0">
                <a:solidFill>
                  <a:srgbClr val="0000FF"/>
                </a:solidFill>
                <a:latin typeface="新細明體" pitchFamily="18" charset="-120"/>
                <a:ea typeface="新細明體" pitchFamily="18" charset="-120"/>
              </a:rPr>
              <a:t>城</a:t>
            </a:r>
            <a:r>
              <a:rPr lang="zh-TW" altLang="zh-TW" sz="3000" smtClean="0">
                <a:solidFill>
                  <a:srgbClr val="0000FF"/>
                </a:solidFill>
                <a:latin typeface="新細明體" pitchFamily="18" charset="-120"/>
                <a:ea typeface="新細明體" pitchFamily="18" charset="-120"/>
              </a:rPr>
              <a:t>堡是</a:t>
            </a:r>
            <a:r>
              <a:rPr lang="en-US" altLang="zh-TW" sz="3000" smtClean="0">
                <a:solidFill>
                  <a:srgbClr val="0000FF"/>
                </a:solidFill>
                <a:latin typeface="新細明體" pitchFamily="18" charset="-120"/>
                <a:ea typeface="新細明體" pitchFamily="18" charset="-120"/>
              </a:rPr>
              <a:t>羅亞爾河</a:t>
            </a:r>
            <a:r>
              <a:rPr lang="zh-TW" altLang="zh-TW" sz="3000" smtClean="0">
                <a:solidFill>
                  <a:srgbClr val="0000FF"/>
                </a:solidFill>
                <a:latin typeface="新細明體" pitchFamily="18" charset="-120"/>
                <a:ea typeface="新細明體" pitchFamily="18" charset="-120"/>
              </a:rPr>
              <a:t>流域城堡群中最大的城堡，所費不貲，耗費數百年的光陰才完成。西元</a:t>
            </a:r>
            <a:r>
              <a:rPr lang="en-US" altLang="zh-TW" sz="3000" smtClean="0">
                <a:solidFill>
                  <a:srgbClr val="0000FF"/>
                </a:solidFill>
                <a:latin typeface="新細明體" pitchFamily="18" charset="-120"/>
                <a:ea typeface="新細明體" pitchFamily="18" charset="-120"/>
              </a:rPr>
              <a:t>1519</a:t>
            </a:r>
            <a:r>
              <a:rPr lang="zh-TW" altLang="zh-TW" sz="3000" smtClean="0">
                <a:solidFill>
                  <a:srgbClr val="0000FF"/>
                </a:solidFill>
                <a:latin typeface="新細明體" pitchFamily="18" charset="-120"/>
                <a:ea typeface="新細明體" pitchFamily="18" charset="-120"/>
              </a:rPr>
              <a:t>年，由</a:t>
            </a:r>
            <a:r>
              <a:rPr lang="en-US" altLang="zh-TW" sz="3000" smtClean="0">
                <a:solidFill>
                  <a:srgbClr val="0000FF"/>
                </a:solidFill>
                <a:latin typeface="新細明體" pitchFamily="18" charset="-120"/>
                <a:ea typeface="新細明體" pitchFamily="18" charset="-120"/>
              </a:rPr>
              <a:t>瓦盧瓦王朝</a:t>
            </a:r>
            <a:r>
              <a:rPr lang="zh-TW" altLang="zh-TW" sz="3000" smtClean="0">
                <a:solidFill>
                  <a:srgbClr val="0000FF"/>
                </a:solidFill>
                <a:latin typeface="新細明體" pitchFamily="18" charset="-120"/>
                <a:ea typeface="新細明體" pitchFamily="18" charset="-120"/>
              </a:rPr>
              <a:t>的</a:t>
            </a:r>
            <a:r>
              <a:rPr lang="en-US" altLang="zh-TW" sz="3000" smtClean="0">
                <a:solidFill>
                  <a:srgbClr val="0000FF"/>
                </a:solidFill>
                <a:latin typeface="新細明體" pitchFamily="18" charset="-120"/>
                <a:ea typeface="新細明體" pitchFamily="18" charset="-120"/>
              </a:rPr>
              <a:t>弗朗索瓦一世</a:t>
            </a:r>
            <a:r>
              <a:rPr lang="zh-TW" altLang="zh-TW" sz="3000" smtClean="0">
                <a:solidFill>
                  <a:srgbClr val="0000FF"/>
                </a:solidFill>
                <a:latin typeface="新細明體" pitchFamily="18" charset="-120"/>
                <a:ea typeface="新細明體" pitchFamily="18" charset="-120"/>
              </a:rPr>
              <a:t>始建。最後，是由</a:t>
            </a:r>
            <a:r>
              <a:rPr lang="en-US" altLang="zh-TW" sz="3000" smtClean="0">
                <a:solidFill>
                  <a:srgbClr val="0000FF"/>
                </a:solidFill>
                <a:latin typeface="新細明體" pitchFamily="18" charset="-120"/>
                <a:ea typeface="新細明體" pitchFamily="18" charset="-120"/>
              </a:rPr>
              <a:t>波旁王朝</a:t>
            </a:r>
            <a:r>
              <a:rPr lang="zh-TW" altLang="zh-TW" sz="3000" smtClean="0">
                <a:solidFill>
                  <a:srgbClr val="0000FF"/>
                </a:solidFill>
                <a:latin typeface="新細明體" pitchFamily="18" charset="-120"/>
                <a:ea typeface="新細明體" pitchFamily="18" charset="-120"/>
              </a:rPr>
              <a:t>的</a:t>
            </a:r>
            <a:r>
              <a:rPr lang="en-US" altLang="zh-TW" sz="3000" smtClean="0">
                <a:solidFill>
                  <a:srgbClr val="0000FF"/>
                </a:solidFill>
                <a:latin typeface="新細明體" pitchFamily="18" charset="-120"/>
                <a:ea typeface="新細明體" pitchFamily="18" charset="-120"/>
              </a:rPr>
              <a:t>路易十四</a:t>
            </a:r>
            <a:r>
              <a:rPr lang="zh-TW" altLang="zh-TW" sz="3000" smtClean="0">
                <a:solidFill>
                  <a:srgbClr val="0000FF"/>
                </a:solidFill>
                <a:latin typeface="新細明體" pitchFamily="18" charset="-120"/>
                <a:ea typeface="新細明體" pitchFamily="18" charset="-120"/>
              </a:rPr>
              <a:t>於</a:t>
            </a:r>
            <a:r>
              <a:rPr lang="en-US" altLang="zh-TW" sz="3000" smtClean="0">
                <a:solidFill>
                  <a:srgbClr val="0000FF"/>
                </a:solidFill>
                <a:latin typeface="新細明體" pitchFamily="18" charset="-120"/>
                <a:ea typeface="新細明體" pitchFamily="18" charset="-120"/>
              </a:rPr>
              <a:t>1684</a:t>
            </a:r>
            <a:r>
              <a:rPr lang="zh-TW" altLang="zh-TW" sz="3000" smtClean="0">
                <a:solidFill>
                  <a:srgbClr val="0000FF"/>
                </a:solidFill>
                <a:latin typeface="新細明體" pitchFamily="18" charset="-120"/>
                <a:ea typeface="新細明體" pitchFamily="18" charset="-120"/>
              </a:rPr>
              <a:t>年完成。</a:t>
            </a:r>
            <a:endParaRPr lang="en-US" altLang="zh-TW" sz="3000" smtClean="0">
              <a:solidFill>
                <a:srgbClr val="0000FF"/>
              </a:solidFill>
              <a:latin typeface="新細明體" pitchFamily="18" charset="-120"/>
              <a:ea typeface="新細明體" pitchFamily="18" charset="-120"/>
            </a:endParaRPr>
          </a:p>
          <a:p>
            <a:endParaRPr lang="en-US" altLang="zh-TW" sz="3000" smtClean="0">
              <a:solidFill>
                <a:srgbClr val="0000FF"/>
              </a:solidFill>
              <a:latin typeface="新細明體" pitchFamily="18" charset="-120"/>
              <a:ea typeface="新細明體" pitchFamily="18" charset="-120"/>
            </a:endParaRPr>
          </a:p>
        </p:txBody>
      </p:sp>
    </p:spTree>
    <p:extLst>
      <p:ext uri="{BB962C8B-B14F-4D97-AF65-F5344CB8AC3E}">
        <p14:creationId xmlns:p14="http://schemas.microsoft.com/office/powerpoint/2010/main" val="3551853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23528" y="404664"/>
            <a:ext cx="8496944" cy="6120680"/>
          </a:xfrm>
        </p:spPr>
        <p:txBody>
          <a:bodyPr>
            <a:normAutofit/>
          </a:bodyPr>
          <a:lstStyle/>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這座城堡集合了中世紀要塞的宏偉壯闊和義大利文藝復興的豐富內涵，卻沒有任何可以居住或是軍事防禦的實質功能。再加上地處偏僻，物資往來不便，歷任的國王都極少來此遊玩 。</a:t>
            </a:r>
            <a:endParaRPr lang="en-US" altLang="zh-TW" sz="3000" smtClean="0">
              <a:solidFill>
                <a:srgbClr val="0000FF"/>
              </a:solidFill>
              <a:latin typeface="新細明體" pitchFamily="18" charset="-120"/>
              <a:ea typeface="新細明體" pitchFamily="18" charset="-120"/>
            </a:endParaRPr>
          </a:p>
          <a:p>
            <a:endParaRPr lang="en-US" altLang="zh-TW" sz="3000" smtClean="0">
              <a:solidFill>
                <a:srgbClr val="0000FF"/>
              </a:solidFill>
              <a:latin typeface="新細明體" pitchFamily="18" charset="-120"/>
              <a:ea typeface="新細明體" pitchFamily="18" charset="-120"/>
            </a:endParaRPr>
          </a:p>
        </p:txBody>
      </p:sp>
      <p:pic>
        <p:nvPicPr>
          <p:cNvPr id="7" name="圖片 6" descr="香坡堡Chambord.jpg"/>
          <p:cNvPicPr>
            <a:picLocks noChangeAspect="1"/>
          </p:cNvPicPr>
          <p:nvPr/>
        </p:nvPicPr>
        <p:blipFill>
          <a:blip r:embed="rId2" cstate="print"/>
          <a:stretch>
            <a:fillRect/>
          </a:stretch>
        </p:blipFill>
        <p:spPr>
          <a:xfrm>
            <a:off x="467544" y="2420888"/>
            <a:ext cx="8208912" cy="4134984"/>
          </a:xfrm>
          <a:prstGeom prst="rect">
            <a:avLst/>
          </a:prstGeom>
        </p:spPr>
      </p:pic>
    </p:spTree>
    <p:extLst>
      <p:ext uri="{BB962C8B-B14F-4D97-AF65-F5344CB8AC3E}">
        <p14:creationId xmlns:p14="http://schemas.microsoft.com/office/powerpoint/2010/main" val="7321372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23528" y="404664"/>
            <a:ext cx="8496944" cy="6120680"/>
          </a:xfrm>
        </p:spPr>
        <p:txBody>
          <a:bodyPr>
            <a:normAutofit/>
          </a:bodyPr>
          <a:lstStyle/>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雪濃梭堡</a:t>
            </a:r>
            <a:r>
              <a:rPr lang="zh-TW" altLang="en-US" sz="3000" smtClean="0">
                <a:solidFill>
                  <a:srgbClr val="0000FF"/>
                </a:solidFill>
                <a:latin typeface="新細明體" pitchFamily="18" charset="-120"/>
                <a:ea typeface="新細明體" pitchFamily="18" charset="-120"/>
              </a:rPr>
              <a:t>又稱女人城堡，</a:t>
            </a:r>
            <a:r>
              <a:rPr lang="zh-TW" altLang="zh-TW" sz="3000" smtClean="0">
                <a:solidFill>
                  <a:srgbClr val="0000FF"/>
                </a:solidFill>
                <a:latin typeface="新細明體" pitchFamily="18" charset="-120"/>
                <a:ea typeface="新細明體" pitchFamily="18" charset="-120"/>
              </a:rPr>
              <a:t>混合了</a:t>
            </a:r>
            <a:r>
              <a:rPr lang="en-US" altLang="zh-TW" sz="3000" smtClean="0">
                <a:solidFill>
                  <a:srgbClr val="0000FF"/>
                </a:solidFill>
                <a:latin typeface="新細明體" pitchFamily="18" charset="-120"/>
                <a:ea typeface="新細明體" pitchFamily="18" charset="-120"/>
              </a:rPr>
              <a:t>哥德式建築</a:t>
            </a:r>
            <a:r>
              <a:rPr lang="zh-TW" altLang="zh-TW" sz="3000" smtClean="0">
                <a:solidFill>
                  <a:srgbClr val="0000FF"/>
                </a:solidFill>
                <a:latin typeface="新細明體" pitchFamily="18" charset="-120"/>
                <a:ea typeface="新細明體" pitchFamily="18" charset="-120"/>
              </a:rPr>
              <a:t>與早期</a:t>
            </a:r>
            <a:r>
              <a:rPr lang="en-US" altLang="zh-TW" sz="3000" smtClean="0">
                <a:solidFill>
                  <a:srgbClr val="0000FF"/>
                </a:solidFill>
                <a:latin typeface="新細明體" pitchFamily="18" charset="-120"/>
                <a:ea typeface="新細明體" pitchFamily="18" charset="-120"/>
              </a:rPr>
              <a:t>文藝復興建築</a:t>
            </a:r>
            <a:r>
              <a:rPr lang="zh-TW" altLang="zh-TW" sz="3000" smtClean="0">
                <a:solidFill>
                  <a:srgbClr val="0000FF"/>
                </a:solidFill>
                <a:latin typeface="新細明體" pitchFamily="18" charset="-120"/>
                <a:ea typeface="新細明體" pitchFamily="18" charset="-120"/>
              </a:rPr>
              <a:t>的風格，是羅亞爾河最美的城堡。</a:t>
            </a:r>
            <a:endParaRPr lang="en-US" altLang="zh-TW" sz="3000" smtClean="0">
              <a:solidFill>
                <a:srgbClr val="0000FF"/>
              </a:solidFill>
              <a:latin typeface="新細明體" pitchFamily="18" charset="-120"/>
              <a:ea typeface="新細明體" pitchFamily="18" charset="-120"/>
            </a:endParaRPr>
          </a:p>
          <a:p>
            <a:endParaRPr lang="en-US" altLang="zh-TW" sz="3000" smtClean="0">
              <a:solidFill>
                <a:srgbClr val="0000FF"/>
              </a:solidFill>
              <a:latin typeface="新細明體" pitchFamily="18" charset="-120"/>
              <a:ea typeface="新細明體" pitchFamily="18" charset="-120"/>
            </a:endParaRPr>
          </a:p>
        </p:txBody>
      </p:sp>
      <p:pic>
        <p:nvPicPr>
          <p:cNvPr id="7" name="圖片 6" descr="香坡堡Chambord.jpg"/>
          <p:cNvPicPr>
            <a:picLocks noChangeAspect="1"/>
          </p:cNvPicPr>
          <p:nvPr/>
        </p:nvPicPr>
        <p:blipFill>
          <a:blip r:embed="rId2" cstate="print"/>
          <a:stretch>
            <a:fillRect/>
          </a:stretch>
        </p:blipFill>
        <p:spPr>
          <a:xfrm>
            <a:off x="467544" y="2420888"/>
            <a:ext cx="8280920" cy="4134984"/>
          </a:xfrm>
          <a:prstGeom prst="rect">
            <a:avLst/>
          </a:prstGeom>
        </p:spPr>
      </p:pic>
    </p:spTree>
    <p:extLst>
      <p:ext uri="{BB962C8B-B14F-4D97-AF65-F5344CB8AC3E}">
        <p14:creationId xmlns:p14="http://schemas.microsoft.com/office/powerpoint/2010/main" val="30722009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827584" y="404664"/>
            <a:ext cx="6748264" cy="864096"/>
          </a:xfrm>
        </p:spPr>
        <p:txBody>
          <a:bodyPr>
            <a:normAutofit/>
          </a:bodyPr>
          <a:lstStyle/>
          <a:p>
            <a:r>
              <a:rPr lang="zh-TW" altLang="en-US" sz="4400" smtClean="0">
                <a:solidFill>
                  <a:srgbClr val="0000FF"/>
                </a:solidFill>
                <a:latin typeface="新細明體" pitchFamily="18" charset="-120"/>
                <a:ea typeface="新細明體" pitchFamily="18" charset="-120"/>
              </a:rPr>
              <a:t>皇家城堡</a:t>
            </a:r>
            <a:endParaRPr lang="zh-TW" altLang="en-US" sz="4400">
              <a:solidFill>
                <a:srgbClr val="0000FF"/>
              </a:solidFill>
              <a:latin typeface="新細明體" pitchFamily="18" charset="-120"/>
              <a:ea typeface="新細明體" pitchFamily="18" charset="-120"/>
            </a:endParaRPr>
          </a:p>
        </p:txBody>
      </p:sp>
      <p:sp>
        <p:nvSpPr>
          <p:cNvPr id="3" name="副標題 2"/>
          <p:cNvSpPr>
            <a:spLocks noGrp="1"/>
          </p:cNvSpPr>
          <p:nvPr>
            <p:ph type="subTitle" idx="1"/>
          </p:nvPr>
        </p:nvSpPr>
        <p:spPr>
          <a:xfrm>
            <a:off x="323528" y="1412776"/>
            <a:ext cx="8496944" cy="5112568"/>
          </a:xfrm>
        </p:spPr>
        <p:txBody>
          <a:bodyPr>
            <a:normAutofit/>
          </a:bodyPr>
          <a:lstStyle/>
          <a:p>
            <a:r>
              <a:rPr lang="zh-TW" altLang="en-US" sz="3000" smtClean="0">
                <a:solidFill>
                  <a:srgbClr val="0000FF"/>
                </a:solidFill>
                <a:latin typeface="新細明體" pitchFamily="18" charset="-120"/>
                <a:ea typeface="新細明體" pitchFamily="18" charset="-120"/>
              </a:rPr>
              <a:t>＊這類城堡佔地寬廣，建築樣式非常考究，裝潢得十分豪華，一方面作為皇室居家辦公之用，另一方面更有誇示國力的功能。法國巴黎的羅浮宮、凡爾賽宮為代表。</a:t>
            </a:r>
            <a:endParaRPr lang="en-US" altLang="zh-TW" sz="3000" smtClean="0">
              <a:solidFill>
                <a:srgbClr val="0000FF"/>
              </a:solidFill>
              <a:latin typeface="新細明體" pitchFamily="18" charset="-120"/>
              <a:ea typeface="新細明體" pitchFamily="18" charset="-120"/>
            </a:endParaRPr>
          </a:p>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羅浮宮始建於</a:t>
            </a:r>
            <a:r>
              <a:rPr lang="en-US" altLang="zh-TW" sz="3000" smtClean="0">
                <a:solidFill>
                  <a:srgbClr val="0000FF"/>
                </a:solidFill>
                <a:latin typeface="新細明體" pitchFamily="18" charset="-120"/>
                <a:ea typeface="新細明體" pitchFamily="18" charset="-120"/>
              </a:rPr>
              <a:t>12世紀</a:t>
            </a:r>
            <a:r>
              <a:rPr lang="zh-TW" altLang="zh-TW" sz="3000" smtClean="0">
                <a:solidFill>
                  <a:srgbClr val="0000FF"/>
                </a:solidFill>
                <a:latin typeface="新細明體" pitchFamily="18" charset="-120"/>
                <a:ea typeface="新細明體" pitchFamily="18" charset="-120"/>
              </a:rPr>
              <a:t>末，由法王</a:t>
            </a:r>
            <a:r>
              <a:rPr lang="en-US" altLang="zh-TW" sz="3000" smtClean="0">
                <a:solidFill>
                  <a:srgbClr val="0000FF"/>
                </a:solidFill>
                <a:latin typeface="新細明體" pitchFamily="18" charset="-120"/>
                <a:ea typeface="新細明體" pitchFamily="18" charset="-120"/>
              </a:rPr>
              <a:t>菲力二世</a:t>
            </a:r>
            <a:r>
              <a:rPr lang="zh-TW" altLang="zh-TW" sz="3000" smtClean="0">
                <a:solidFill>
                  <a:srgbClr val="0000FF"/>
                </a:solidFill>
                <a:latin typeface="新細明體" pitchFamily="18" charset="-120"/>
                <a:ea typeface="新細明體" pitchFamily="18" charset="-120"/>
              </a:rPr>
              <a:t>下令修建，</a:t>
            </a:r>
            <a:r>
              <a:rPr lang="zh-TW" altLang="en-US" sz="3000" smtClean="0">
                <a:solidFill>
                  <a:srgbClr val="0000FF"/>
                </a:solidFill>
                <a:latin typeface="新細明體" pitchFamily="18" charset="-120"/>
                <a:ea typeface="新細明體" pitchFamily="18" charset="-120"/>
              </a:rPr>
              <a:t>期間經過數度改建，裡面珍藏了歷代國王所收集的藝術品， </a:t>
            </a:r>
            <a:r>
              <a:rPr lang="en-US" altLang="zh-TW" sz="3000" smtClean="0">
                <a:solidFill>
                  <a:srgbClr val="0000FF"/>
                </a:solidFill>
                <a:latin typeface="新細明體" pitchFamily="18" charset="-120"/>
                <a:ea typeface="新細明體" pitchFamily="18" charset="-120"/>
              </a:rPr>
              <a:t>法國大革命</a:t>
            </a:r>
            <a:r>
              <a:rPr lang="zh-TW" altLang="zh-TW" sz="3000" smtClean="0">
                <a:solidFill>
                  <a:srgbClr val="0000FF"/>
                </a:solidFill>
                <a:latin typeface="新細明體" pitchFamily="18" charset="-120"/>
                <a:ea typeface="新細明體" pitchFamily="18" charset="-120"/>
              </a:rPr>
              <a:t>期間將其作為博物館</a:t>
            </a:r>
            <a:r>
              <a:rPr lang="zh-TW" altLang="en-US" sz="3000" smtClean="0">
                <a:solidFill>
                  <a:srgbClr val="0000FF"/>
                </a:solidFill>
                <a:latin typeface="新細明體" pitchFamily="18" charset="-120"/>
                <a:ea typeface="新細明體" pitchFamily="18" charset="-120"/>
              </a:rPr>
              <a:t>開放民</a:t>
            </a:r>
            <a:r>
              <a:rPr lang="zh-TW" altLang="zh-TW" sz="3000" smtClean="0">
                <a:solidFill>
                  <a:srgbClr val="0000FF"/>
                </a:solidFill>
                <a:latin typeface="新細明體" pitchFamily="18" charset="-120"/>
                <a:ea typeface="新細明體" pitchFamily="18" charset="-120"/>
              </a:rPr>
              <a:t>眾</a:t>
            </a:r>
            <a:r>
              <a:rPr lang="zh-TW" altLang="en-US" sz="3000" smtClean="0">
                <a:solidFill>
                  <a:srgbClr val="0000FF"/>
                </a:solidFill>
                <a:latin typeface="新細明體" pitchFamily="18" charset="-120"/>
                <a:ea typeface="新細明體" pitchFamily="18" charset="-120"/>
              </a:rPr>
              <a:t>參觀。 </a:t>
            </a:r>
            <a:r>
              <a:rPr lang="en-US" altLang="zh-TW" sz="3000" smtClean="0">
                <a:solidFill>
                  <a:srgbClr val="0000FF"/>
                </a:solidFill>
                <a:latin typeface="新細明體" pitchFamily="18" charset="-120"/>
                <a:ea typeface="新細明體" pitchFamily="18" charset="-120"/>
              </a:rPr>
              <a:t>1981年</a:t>
            </a:r>
            <a:r>
              <a:rPr lang="zh-TW" altLang="zh-TW" sz="3000" smtClean="0">
                <a:solidFill>
                  <a:srgbClr val="0000FF"/>
                </a:solidFill>
                <a:latin typeface="新細明體" pitchFamily="18" charset="-120"/>
                <a:ea typeface="新細明體" pitchFamily="18" charset="-120"/>
              </a:rPr>
              <a:t>，法國政府決定將羅浮宮建築群的全部建築劃撥博物館，並對羅浮宮實施了大規模的整修。</a:t>
            </a:r>
            <a:endParaRPr lang="en-US" altLang="zh-TW" sz="3000" smtClean="0">
              <a:solidFill>
                <a:srgbClr val="0000FF"/>
              </a:solidFill>
              <a:latin typeface="新細明體" pitchFamily="18" charset="-120"/>
              <a:ea typeface="新細明體" pitchFamily="18" charset="-120"/>
            </a:endParaRPr>
          </a:p>
          <a:p>
            <a:endParaRPr lang="en-US" altLang="zh-TW" sz="3000" smtClean="0">
              <a:solidFill>
                <a:srgbClr val="0000FF"/>
              </a:solidFill>
              <a:latin typeface="新細明體" pitchFamily="18" charset="-120"/>
              <a:ea typeface="新細明體" pitchFamily="18" charset="-12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23528" y="404664"/>
            <a:ext cx="8496944" cy="6120680"/>
          </a:xfrm>
        </p:spPr>
        <p:txBody>
          <a:bodyPr>
            <a:normAutofit/>
          </a:bodyPr>
          <a:lstStyle/>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羅浮宮中央廣場上的透明金字塔建築由華裔美籍設計師</a:t>
            </a:r>
            <a:r>
              <a:rPr lang="en-US" altLang="zh-TW" sz="3000" smtClean="0">
                <a:solidFill>
                  <a:srgbClr val="0000FF"/>
                </a:solidFill>
                <a:latin typeface="新細明體" pitchFamily="18" charset="-120"/>
                <a:ea typeface="新細明體" pitchFamily="18" charset="-120"/>
              </a:rPr>
              <a:t>貝聿銘</a:t>
            </a:r>
            <a:r>
              <a:rPr lang="zh-TW" altLang="en-US" sz="3000" smtClean="0">
                <a:solidFill>
                  <a:srgbClr val="0000FF"/>
                </a:solidFill>
                <a:latin typeface="新細明體" pitchFamily="18" charset="-120"/>
                <a:ea typeface="新細明體" pitchFamily="18" charset="-120"/>
              </a:rPr>
              <a:t>所</a:t>
            </a:r>
            <a:r>
              <a:rPr lang="zh-TW" altLang="zh-TW" sz="3000" smtClean="0">
                <a:solidFill>
                  <a:srgbClr val="0000FF"/>
                </a:solidFill>
                <a:latin typeface="新細明體" pitchFamily="18" charset="-120"/>
                <a:ea typeface="新細明體" pitchFamily="18" charset="-120"/>
              </a:rPr>
              <a:t>設計</a:t>
            </a:r>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目前，羅浮宮是</a:t>
            </a:r>
            <a:r>
              <a:rPr lang="en-US" altLang="zh-TW" sz="3000" smtClean="0">
                <a:solidFill>
                  <a:srgbClr val="0000FF"/>
                </a:solidFill>
                <a:latin typeface="新細明體" pitchFamily="18" charset="-120"/>
                <a:ea typeface="新細明體" pitchFamily="18" charset="-120"/>
              </a:rPr>
              <a:t>世界參觀人數最多的藝術博物館</a:t>
            </a:r>
            <a:r>
              <a:rPr lang="zh-TW" altLang="zh-TW" sz="3000" smtClean="0">
                <a:solidFill>
                  <a:srgbClr val="0000FF"/>
                </a:solidFill>
                <a:latin typeface="新細明體" pitchFamily="18" charset="-120"/>
                <a:ea typeface="新細明體" pitchFamily="18" charset="-120"/>
              </a:rPr>
              <a:t>。</a:t>
            </a:r>
          </a:p>
          <a:p>
            <a:r>
              <a:rPr lang="zh-TW" altLang="en-US" sz="3000" smtClean="0">
                <a:solidFill>
                  <a:srgbClr val="0000FF"/>
                </a:solidFill>
                <a:latin typeface="新細明體" pitchFamily="18" charset="-120"/>
                <a:ea typeface="新細明體" pitchFamily="18" charset="-120"/>
              </a:rPr>
              <a:t> </a:t>
            </a:r>
            <a:endParaRPr lang="en-US" altLang="zh-TW" sz="3000" smtClean="0">
              <a:solidFill>
                <a:srgbClr val="0000FF"/>
              </a:solidFill>
              <a:latin typeface="新細明體" pitchFamily="18" charset="-120"/>
              <a:ea typeface="新細明體" pitchFamily="18" charset="-120"/>
            </a:endParaRPr>
          </a:p>
          <a:p>
            <a:endParaRPr lang="en-US" altLang="zh-TW" sz="3000" smtClean="0">
              <a:solidFill>
                <a:srgbClr val="0000FF"/>
              </a:solidFill>
              <a:latin typeface="新細明體" pitchFamily="18" charset="-120"/>
              <a:ea typeface="新細明體" pitchFamily="18" charset="-120"/>
            </a:endParaRPr>
          </a:p>
        </p:txBody>
      </p:sp>
      <p:pic>
        <p:nvPicPr>
          <p:cNvPr id="4" name="圖片 3" descr="羅浮宮1182953561.jpg"/>
          <p:cNvPicPr>
            <a:picLocks noChangeAspect="1"/>
          </p:cNvPicPr>
          <p:nvPr/>
        </p:nvPicPr>
        <p:blipFill>
          <a:blip r:embed="rId2" cstate="print"/>
          <a:stretch>
            <a:fillRect/>
          </a:stretch>
        </p:blipFill>
        <p:spPr>
          <a:xfrm>
            <a:off x="395536" y="1988840"/>
            <a:ext cx="8352928" cy="4536064"/>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23528" y="404664"/>
            <a:ext cx="8496944" cy="6120680"/>
          </a:xfrm>
        </p:spPr>
        <p:txBody>
          <a:bodyPr>
            <a:normAutofit/>
          </a:bodyPr>
          <a:lstStyle/>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凡爾賽宮位於</a:t>
            </a:r>
            <a:r>
              <a:rPr lang="en-US" altLang="zh-TW" sz="3000" smtClean="0">
                <a:solidFill>
                  <a:srgbClr val="0000FF"/>
                </a:solidFill>
                <a:latin typeface="新細明體" pitchFamily="18" charset="-120"/>
                <a:ea typeface="新細明體" pitchFamily="18" charset="-120"/>
              </a:rPr>
              <a:t>法國巴黎</a:t>
            </a:r>
            <a:r>
              <a:rPr lang="zh-TW" altLang="zh-TW" sz="3000" smtClean="0">
                <a:solidFill>
                  <a:srgbClr val="0000FF"/>
                </a:solidFill>
                <a:latin typeface="新細明體" pitchFamily="18" charset="-120"/>
                <a:ea typeface="新細明體" pitchFamily="18" charset="-120"/>
              </a:rPr>
              <a:t>西南郊外</a:t>
            </a:r>
            <a:r>
              <a:rPr lang="en-US" altLang="zh-TW" sz="3000" smtClean="0">
                <a:solidFill>
                  <a:srgbClr val="0000FF"/>
                </a:solidFill>
                <a:latin typeface="新細明體" pitchFamily="18" charset="-120"/>
                <a:ea typeface="新細明體" pitchFamily="18" charset="-120"/>
              </a:rPr>
              <a:t>凡爾賽鎮</a:t>
            </a:r>
            <a:r>
              <a:rPr lang="zh-TW" altLang="zh-TW" sz="3000" smtClean="0">
                <a:solidFill>
                  <a:srgbClr val="0000FF"/>
                </a:solidFill>
                <a:latin typeface="新細明體" pitchFamily="18" charset="-120"/>
                <a:ea typeface="新細明體" pitchFamily="18" charset="-120"/>
              </a:rPr>
              <a:t>。</a:t>
            </a:r>
            <a:r>
              <a:rPr lang="en-US" altLang="zh-TW" sz="3000" smtClean="0">
                <a:solidFill>
                  <a:srgbClr val="0000FF"/>
                </a:solidFill>
                <a:latin typeface="新細明體" pitchFamily="18" charset="-120"/>
                <a:ea typeface="新細明體" pitchFamily="18" charset="-120"/>
              </a:rPr>
              <a:t>1682年</a:t>
            </a:r>
            <a:r>
              <a:rPr lang="zh-TW" altLang="zh-TW" sz="3000" smtClean="0">
                <a:solidFill>
                  <a:srgbClr val="0000FF"/>
                </a:solidFill>
                <a:latin typeface="新細明體" pitchFamily="18" charset="-120"/>
                <a:ea typeface="新細明體" pitchFamily="18" charset="-120"/>
              </a:rPr>
              <a:t>至</a:t>
            </a:r>
            <a:r>
              <a:rPr lang="en-US" altLang="zh-TW" sz="3000" smtClean="0">
                <a:solidFill>
                  <a:srgbClr val="0000FF"/>
                </a:solidFill>
                <a:latin typeface="新細明體" pitchFamily="18" charset="-120"/>
                <a:ea typeface="新細明體" pitchFamily="18" charset="-120"/>
              </a:rPr>
              <a:t>1789年</a:t>
            </a:r>
            <a:r>
              <a:rPr lang="zh-TW" altLang="zh-TW" sz="3000" smtClean="0">
                <a:solidFill>
                  <a:srgbClr val="0000FF"/>
                </a:solidFill>
                <a:latin typeface="新細明體" pitchFamily="18" charset="-120"/>
                <a:ea typeface="新細明體" pitchFamily="18" charset="-120"/>
              </a:rPr>
              <a:t>是法國的王宮。</a:t>
            </a:r>
            <a:r>
              <a:rPr lang="en-US" altLang="zh-TW" sz="3000" smtClean="0">
                <a:solidFill>
                  <a:srgbClr val="0000FF"/>
                </a:solidFill>
                <a:latin typeface="新細明體" pitchFamily="18" charset="-120"/>
                <a:ea typeface="新細明體" pitchFamily="18" charset="-120"/>
              </a:rPr>
              <a:t>1979年</a:t>
            </a:r>
            <a:r>
              <a:rPr lang="zh-TW" altLang="zh-TW" sz="3000" smtClean="0">
                <a:solidFill>
                  <a:srgbClr val="0000FF"/>
                </a:solidFill>
                <a:latin typeface="新細明體" pitchFamily="18" charset="-120"/>
                <a:ea typeface="新細明體" pitchFamily="18" charset="-120"/>
              </a:rPr>
              <a:t>被列入《世界文化遺產名錄》。</a:t>
            </a:r>
          </a:p>
          <a:p>
            <a:r>
              <a:rPr lang="zh-TW" altLang="en-US" sz="3000" smtClean="0">
                <a:solidFill>
                  <a:srgbClr val="0000FF"/>
                </a:solidFill>
                <a:latin typeface="新細明體" pitchFamily="18" charset="-120"/>
                <a:ea typeface="新細明體" pitchFamily="18" charset="-120"/>
              </a:rPr>
              <a:t>＊法王路易十三始建，之後路易十四改建，</a:t>
            </a:r>
            <a:r>
              <a:rPr lang="zh-TW" altLang="zh-TW" sz="3000" smtClean="0">
                <a:solidFill>
                  <a:srgbClr val="0000FF"/>
                </a:solidFill>
                <a:latin typeface="新細明體" pitchFamily="18" charset="-120"/>
                <a:ea typeface="新細明體" pitchFamily="18" charset="-120"/>
              </a:rPr>
              <a:t>為了消除勢力強大的法國地方貴族的割據和叛亂危險，凡爾賽宮落成之後，路易十四即將全國主要貴族集中於凡爾賽宮居住。從</a:t>
            </a:r>
            <a:r>
              <a:rPr lang="en-US" altLang="zh-TW" sz="3000" smtClean="0">
                <a:solidFill>
                  <a:srgbClr val="0000FF"/>
                </a:solidFill>
                <a:latin typeface="新細明體" pitchFamily="18" charset="-120"/>
                <a:ea typeface="新細明體" pitchFamily="18" charset="-120"/>
              </a:rPr>
              <a:t>1682年</a:t>
            </a:r>
            <a:r>
              <a:rPr lang="zh-TW" altLang="zh-TW" sz="3000" smtClean="0">
                <a:solidFill>
                  <a:srgbClr val="0000FF"/>
                </a:solidFill>
                <a:latin typeface="新細明體" pitchFamily="18" charset="-120"/>
                <a:ea typeface="新細明體" pitchFamily="18" charset="-120"/>
              </a:rPr>
              <a:t>到</a:t>
            </a:r>
            <a:r>
              <a:rPr lang="en-US" altLang="zh-TW" sz="3000" smtClean="0">
                <a:solidFill>
                  <a:srgbClr val="0000FF"/>
                </a:solidFill>
                <a:latin typeface="新細明體" pitchFamily="18" charset="-120"/>
                <a:ea typeface="新細明體" pitchFamily="18" charset="-120"/>
              </a:rPr>
              <a:t>1789年</a:t>
            </a:r>
            <a:r>
              <a:rPr lang="zh-TW" altLang="zh-TW" sz="3000" smtClean="0">
                <a:solidFill>
                  <a:srgbClr val="0000FF"/>
                </a:solidFill>
                <a:latin typeface="新細明體" pitchFamily="18" charset="-120"/>
                <a:ea typeface="新細明體" pitchFamily="18" charset="-120"/>
              </a:rPr>
              <a:t>，法國的政治、外交決策都在凡爾賽宮決定，凡爾賽成了事實上的法國首都。</a:t>
            </a:r>
          </a:p>
          <a:p>
            <a:r>
              <a:rPr lang="zh-TW" altLang="en-US" sz="3000" smtClean="0">
                <a:solidFill>
                  <a:srgbClr val="0000FF"/>
                </a:solidFill>
                <a:latin typeface="新細明體" pitchFamily="18" charset="-120"/>
                <a:ea typeface="新細明體" pitchFamily="18" charset="-120"/>
              </a:rPr>
              <a:t> </a:t>
            </a:r>
            <a:endParaRPr lang="en-US" altLang="zh-TW" sz="3000" smtClean="0">
              <a:solidFill>
                <a:srgbClr val="0000FF"/>
              </a:solidFill>
              <a:latin typeface="新細明體" pitchFamily="18" charset="-120"/>
              <a:ea typeface="新細明體" pitchFamily="18" charset="-120"/>
            </a:endParaRPr>
          </a:p>
          <a:p>
            <a:endParaRPr lang="en-US" altLang="zh-TW" sz="3000" smtClean="0">
              <a:solidFill>
                <a:srgbClr val="0000FF"/>
              </a:solidFill>
              <a:latin typeface="新細明體" pitchFamily="18" charset="-120"/>
              <a:ea typeface="新細明體" pitchFamily="18" charset="-12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23528" y="404664"/>
            <a:ext cx="8496944" cy="6120680"/>
          </a:xfrm>
        </p:spPr>
        <p:txBody>
          <a:bodyPr>
            <a:normAutofit/>
          </a:bodyPr>
          <a:lstStyle/>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凡爾賽宮宮殿為</a:t>
            </a:r>
            <a:r>
              <a:rPr lang="en-US" altLang="zh-TW" sz="3000" smtClean="0">
                <a:solidFill>
                  <a:srgbClr val="0000FF"/>
                </a:solidFill>
                <a:latin typeface="新細明體" pitchFamily="18" charset="-120"/>
                <a:ea typeface="新細明體" pitchFamily="18" charset="-120"/>
              </a:rPr>
              <a:t>古典主義</a:t>
            </a:r>
            <a:r>
              <a:rPr lang="zh-TW" altLang="zh-TW" sz="3000" smtClean="0">
                <a:solidFill>
                  <a:srgbClr val="0000FF"/>
                </a:solidFill>
                <a:latin typeface="新細明體" pitchFamily="18" charset="-120"/>
                <a:ea typeface="新細明體" pitchFamily="18" charset="-120"/>
              </a:rPr>
              <a:t>風格建築，建築左右對稱，造型輪廓整齊、莊重雄偉，被稱為是理性美的代表。內部裝潢則</a:t>
            </a:r>
            <a:r>
              <a:rPr lang="en-US" altLang="zh-TW" sz="3000" smtClean="0">
                <a:solidFill>
                  <a:srgbClr val="0000FF"/>
                </a:solidFill>
                <a:latin typeface="新細明體" pitchFamily="18" charset="-120"/>
                <a:ea typeface="新細明體" pitchFamily="18" charset="-120"/>
              </a:rPr>
              <a:t>巴洛克</a:t>
            </a:r>
            <a:r>
              <a:rPr lang="zh-TW" altLang="zh-TW" sz="3000" smtClean="0">
                <a:solidFill>
                  <a:srgbClr val="0000FF"/>
                </a:solidFill>
                <a:latin typeface="新細明體" pitchFamily="18" charset="-120"/>
                <a:ea typeface="新細明體" pitchFamily="18" charset="-120"/>
              </a:rPr>
              <a:t>風格為主。</a:t>
            </a:r>
          </a:p>
          <a:p>
            <a:r>
              <a:rPr lang="zh-TW" altLang="en-US" sz="3000" smtClean="0">
                <a:solidFill>
                  <a:srgbClr val="0000FF"/>
                </a:solidFill>
                <a:latin typeface="新細明體" pitchFamily="18" charset="-120"/>
                <a:ea typeface="新細明體" pitchFamily="18" charset="-120"/>
              </a:rPr>
              <a:t> </a:t>
            </a:r>
            <a:endParaRPr lang="en-US" altLang="zh-TW" sz="3000" smtClean="0">
              <a:solidFill>
                <a:srgbClr val="0000FF"/>
              </a:solidFill>
              <a:latin typeface="新細明體" pitchFamily="18" charset="-120"/>
              <a:ea typeface="新細明體" pitchFamily="18" charset="-120"/>
            </a:endParaRPr>
          </a:p>
          <a:p>
            <a:endParaRPr lang="en-US" altLang="zh-TW" sz="3000" smtClean="0">
              <a:solidFill>
                <a:srgbClr val="0000FF"/>
              </a:solidFill>
              <a:latin typeface="新細明體" pitchFamily="18" charset="-120"/>
              <a:ea typeface="新細明體" pitchFamily="18" charset="-120"/>
            </a:endParaRPr>
          </a:p>
        </p:txBody>
      </p:sp>
      <p:pic>
        <p:nvPicPr>
          <p:cNvPr id="6" name="圖片 5" descr="凡爾賽宮01300000175658121464524050472.jpg"/>
          <p:cNvPicPr>
            <a:picLocks noChangeAspect="1"/>
          </p:cNvPicPr>
          <p:nvPr/>
        </p:nvPicPr>
        <p:blipFill>
          <a:blip r:embed="rId2" cstate="print"/>
          <a:stretch>
            <a:fillRect/>
          </a:stretch>
        </p:blipFill>
        <p:spPr>
          <a:xfrm>
            <a:off x="395536" y="2060848"/>
            <a:ext cx="8352928" cy="4464496"/>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827584" y="404664"/>
            <a:ext cx="6748264" cy="864096"/>
          </a:xfrm>
        </p:spPr>
        <p:txBody>
          <a:bodyPr>
            <a:normAutofit/>
          </a:bodyPr>
          <a:lstStyle/>
          <a:p>
            <a:r>
              <a:rPr lang="zh-TW" altLang="en-US" sz="4400" smtClean="0">
                <a:solidFill>
                  <a:srgbClr val="0000FF"/>
                </a:solidFill>
                <a:latin typeface="新細明體" pitchFamily="18" charset="-120"/>
                <a:ea typeface="新細明體" pitchFamily="18" charset="-120"/>
              </a:rPr>
              <a:t>浪漫情懷的城堡</a:t>
            </a:r>
            <a:endParaRPr lang="zh-TW" altLang="en-US" sz="4400">
              <a:solidFill>
                <a:srgbClr val="0000FF"/>
              </a:solidFill>
              <a:latin typeface="新細明體" pitchFamily="18" charset="-120"/>
              <a:ea typeface="新細明體" pitchFamily="18" charset="-120"/>
            </a:endParaRPr>
          </a:p>
        </p:txBody>
      </p:sp>
      <p:sp>
        <p:nvSpPr>
          <p:cNvPr id="3" name="副標題 2"/>
          <p:cNvSpPr>
            <a:spLocks noGrp="1"/>
          </p:cNvSpPr>
          <p:nvPr>
            <p:ph type="subTitle" idx="1"/>
          </p:nvPr>
        </p:nvSpPr>
        <p:spPr>
          <a:xfrm>
            <a:off x="323528" y="1412776"/>
            <a:ext cx="8496944" cy="5112568"/>
          </a:xfrm>
        </p:spPr>
        <p:txBody>
          <a:bodyPr>
            <a:normAutofit/>
          </a:bodyPr>
          <a:lstStyle/>
          <a:p>
            <a:r>
              <a:rPr lang="zh-TW" altLang="en-US" sz="3000" smtClean="0">
                <a:solidFill>
                  <a:srgbClr val="0000FF"/>
                </a:solidFill>
                <a:latin typeface="新細明體" pitchFamily="18" charset="-120"/>
                <a:ea typeface="新細明體" pitchFamily="18" charset="-120"/>
              </a:rPr>
              <a:t>＊巴伐利亞國王路德維希二世於</a:t>
            </a:r>
            <a:r>
              <a:rPr lang="en-US" altLang="zh-TW" sz="3000" smtClean="0">
                <a:solidFill>
                  <a:srgbClr val="0000FF"/>
                </a:solidFill>
                <a:latin typeface="新細明體" pitchFamily="18" charset="-120"/>
                <a:ea typeface="新細明體" pitchFamily="18" charset="-120"/>
              </a:rPr>
              <a:t>1896</a:t>
            </a:r>
            <a:r>
              <a:rPr lang="zh-TW" altLang="en-US" sz="3000" smtClean="0">
                <a:solidFill>
                  <a:srgbClr val="0000FF"/>
                </a:solidFill>
                <a:latin typeface="新細明體" pitchFamily="18" charset="-120"/>
                <a:ea typeface="新細明體" pitchFamily="18" charset="-120"/>
              </a:rPr>
              <a:t>年興建，這座充滿浪漫情懷的建築，同樣有厚重的外牆、尖細的高塔，充分表達他對神話故事和騎士風格的嚮往，</a:t>
            </a:r>
            <a:r>
              <a:rPr lang="zh-TW" altLang="zh-TW" sz="3000" smtClean="0">
                <a:solidFill>
                  <a:srgbClr val="0000FF"/>
                </a:solidFill>
                <a:latin typeface="新細明體" pitchFamily="18" charset="-120"/>
                <a:ea typeface="新細明體" pitchFamily="18" charset="-120"/>
              </a:rPr>
              <a:t>有歐洲城堡皇冠的美譽</a:t>
            </a:r>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因其壯觀美麗及高貴的氣質，也被稱為是「最接近童話的地方」。</a:t>
            </a:r>
            <a:endParaRPr lang="en-US" altLang="zh-TW" sz="3000" smtClean="0">
              <a:solidFill>
                <a:srgbClr val="0000FF"/>
              </a:solidFill>
              <a:latin typeface="新細明體" pitchFamily="18" charset="-120"/>
              <a:ea typeface="新細明體" pitchFamily="18" charset="-120"/>
            </a:endParaRPr>
          </a:p>
          <a:p>
            <a:r>
              <a:rPr lang="zh-TW" altLang="en-US" sz="3000" smtClean="0">
                <a:solidFill>
                  <a:srgbClr val="0000FF"/>
                </a:solidFill>
                <a:latin typeface="新細明體" pitchFamily="18" charset="-120"/>
                <a:ea typeface="新細明體" pitchFamily="18" charset="-120"/>
              </a:rPr>
              <a:t>＊新天鵝堡是路德維希二世</a:t>
            </a:r>
            <a:r>
              <a:rPr lang="zh-TW" altLang="zh-TW" sz="3000" smtClean="0">
                <a:solidFill>
                  <a:srgbClr val="0000FF"/>
                </a:solidFill>
                <a:latin typeface="新細明體" pitchFamily="18" charset="-120"/>
                <a:ea typeface="新細明體" pitchFamily="18" charset="-120"/>
              </a:rPr>
              <a:t>一個未完成的夢</a:t>
            </a:r>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他在</a:t>
            </a:r>
            <a:r>
              <a:rPr lang="en-US" altLang="zh-TW" sz="3000" smtClean="0">
                <a:solidFill>
                  <a:srgbClr val="0000FF"/>
                </a:solidFill>
                <a:latin typeface="新細明體" pitchFamily="18" charset="-120"/>
                <a:ea typeface="新細明體" pitchFamily="18" charset="-120"/>
              </a:rPr>
              <a:t>1886年6月13日</a:t>
            </a:r>
            <a:r>
              <a:rPr lang="zh-TW" altLang="zh-TW" sz="3000" smtClean="0">
                <a:solidFill>
                  <a:srgbClr val="0000FF"/>
                </a:solidFill>
                <a:latin typeface="新細明體" pitchFamily="18" charset="-120"/>
                <a:ea typeface="新細明體" pitchFamily="18" charset="-120"/>
              </a:rPr>
              <a:t>逝死時，新天鵝堡還沒有完工。如今德國人把</a:t>
            </a:r>
            <a:r>
              <a:rPr lang="zh-TW" altLang="en-US" sz="3000" smtClean="0">
                <a:solidFill>
                  <a:srgbClr val="0000FF"/>
                </a:solidFill>
                <a:latin typeface="新細明體" pitchFamily="18" charset="-120"/>
                <a:ea typeface="新細明體" pitchFamily="18" charset="-120"/>
              </a:rPr>
              <a:t>他</a:t>
            </a:r>
            <a:r>
              <a:rPr lang="zh-TW" altLang="zh-TW" sz="3000" smtClean="0">
                <a:solidFill>
                  <a:srgbClr val="0000FF"/>
                </a:solidFill>
                <a:latin typeface="新細明體" pitchFamily="18" charset="-120"/>
                <a:ea typeface="新細明體" pitchFamily="18" charset="-120"/>
              </a:rPr>
              <a:t>的夢變成了現實，耗費鉅資建成的新天鵝堡成為德國境內受拍照最多的建築物。也是最受歡迎的旅遊景點之一。</a:t>
            </a:r>
            <a:endParaRPr lang="en-US" altLang="zh-TW" sz="3000" smtClean="0">
              <a:solidFill>
                <a:srgbClr val="0000FF"/>
              </a:solidFill>
              <a:latin typeface="新細明體" pitchFamily="18" charset="-120"/>
              <a:ea typeface="新細明體" pitchFamily="18" charset="-120"/>
            </a:endParaRPr>
          </a:p>
          <a:p>
            <a:endParaRPr lang="en-US" altLang="zh-TW" sz="3000" smtClean="0">
              <a:solidFill>
                <a:srgbClr val="0000FF"/>
              </a:solidFill>
              <a:latin typeface="新細明體" pitchFamily="18" charset="-120"/>
              <a:ea typeface="新細明體" pitchFamily="18" charset="-12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23528" y="404664"/>
            <a:ext cx="8496944" cy="6120680"/>
          </a:xfrm>
        </p:spPr>
        <p:txBody>
          <a:bodyPr>
            <a:normAutofit/>
          </a:bodyPr>
          <a:lstStyle/>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新天鵝堡的外型也激發了許多現代童話城堡的靈感， </a:t>
            </a:r>
            <a:r>
              <a:rPr lang="en-US" altLang="zh-TW" sz="3000" smtClean="0">
                <a:solidFill>
                  <a:srgbClr val="0000FF"/>
                </a:solidFill>
                <a:latin typeface="新細明體" pitchFamily="18" charset="-120"/>
                <a:ea typeface="新細明體" pitchFamily="18" charset="-120"/>
              </a:rPr>
              <a:t>迪士尼樂園</a:t>
            </a:r>
            <a:r>
              <a:rPr lang="zh-TW" altLang="zh-TW" sz="3000" smtClean="0">
                <a:solidFill>
                  <a:srgbClr val="0000FF"/>
                </a:solidFill>
                <a:latin typeface="新細明體" pitchFamily="18" charset="-120"/>
                <a:ea typeface="新細明體" pitchFamily="18" charset="-120"/>
              </a:rPr>
              <a:t>標準</a:t>
            </a:r>
            <a:r>
              <a:rPr lang="en-US" altLang="zh-TW" sz="3000" smtClean="0">
                <a:solidFill>
                  <a:srgbClr val="0000FF"/>
                </a:solidFill>
                <a:latin typeface="新細明體" pitchFamily="18" charset="-120"/>
                <a:ea typeface="新細明體" pitchFamily="18" charset="-120"/>
              </a:rPr>
              <a:t>LOGO</a:t>
            </a:r>
            <a:r>
              <a:rPr lang="zh-TW" altLang="zh-TW" sz="3000" smtClean="0">
                <a:solidFill>
                  <a:srgbClr val="0000FF"/>
                </a:solidFill>
                <a:latin typeface="新細明體" pitchFamily="18" charset="-120"/>
                <a:ea typeface="新細明體" pitchFamily="18" charset="-120"/>
              </a:rPr>
              <a:t>中的城堡就是以新天鵝堡為模板來設計的 。</a:t>
            </a:r>
          </a:p>
          <a:p>
            <a:r>
              <a:rPr lang="zh-TW" altLang="en-US" sz="3000" smtClean="0">
                <a:solidFill>
                  <a:srgbClr val="0000FF"/>
                </a:solidFill>
                <a:latin typeface="新細明體" pitchFamily="18" charset="-120"/>
                <a:ea typeface="新細明體" pitchFamily="18" charset="-120"/>
              </a:rPr>
              <a:t> </a:t>
            </a:r>
            <a:endParaRPr lang="en-US" altLang="zh-TW" sz="3000" smtClean="0">
              <a:solidFill>
                <a:srgbClr val="0000FF"/>
              </a:solidFill>
              <a:latin typeface="新細明體" pitchFamily="18" charset="-120"/>
              <a:ea typeface="新細明體" pitchFamily="18" charset="-120"/>
            </a:endParaRPr>
          </a:p>
          <a:p>
            <a:endParaRPr lang="en-US" altLang="zh-TW" sz="3000" smtClean="0">
              <a:solidFill>
                <a:srgbClr val="0000FF"/>
              </a:solidFill>
              <a:latin typeface="新細明體" pitchFamily="18" charset="-120"/>
              <a:ea typeface="新細明體" pitchFamily="18" charset="-120"/>
            </a:endParaRPr>
          </a:p>
        </p:txBody>
      </p:sp>
      <p:pic>
        <p:nvPicPr>
          <p:cNvPr id="6" name="圖片 5" descr="凡爾賽宮01300000175658121464524050472.jpg"/>
          <p:cNvPicPr>
            <a:picLocks noChangeAspect="1"/>
          </p:cNvPicPr>
          <p:nvPr/>
        </p:nvPicPr>
        <p:blipFill>
          <a:blip r:embed="rId2" cstate="print"/>
          <a:stretch>
            <a:fillRect/>
          </a:stretch>
        </p:blipFill>
        <p:spPr>
          <a:xfrm>
            <a:off x="603559" y="2060848"/>
            <a:ext cx="7936881" cy="446449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827584" y="404664"/>
            <a:ext cx="6748264" cy="864096"/>
          </a:xfrm>
        </p:spPr>
        <p:txBody>
          <a:bodyPr>
            <a:normAutofit/>
          </a:bodyPr>
          <a:lstStyle/>
          <a:p>
            <a:r>
              <a:rPr lang="zh-TW" altLang="en-US" sz="4400" smtClean="0">
                <a:solidFill>
                  <a:srgbClr val="0000FF"/>
                </a:solidFill>
                <a:latin typeface="新細明體" pitchFamily="18" charset="-120"/>
                <a:ea typeface="新細明體" pitchFamily="18" charset="-120"/>
              </a:rPr>
              <a:t>日本城堡</a:t>
            </a:r>
            <a:endParaRPr lang="zh-TW" altLang="en-US" sz="4400">
              <a:solidFill>
                <a:srgbClr val="0000FF"/>
              </a:solidFill>
              <a:latin typeface="新細明體" pitchFamily="18" charset="-120"/>
              <a:ea typeface="新細明體" pitchFamily="18" charset="-120"/>
            </a:endParaRPr>
          </a:p>
        </p:txBody>
      </p:sp>
      <p:sp>
        <p:nvSpPr>
          <p:cNvPr id="3" name="副標題 2"/>
          <p:cNvSpPr>
            <a:spLocks noGrp="1"/>
          </p:cNvSpPr>
          <p:nvPr>
            <p:ph type="subTitle" idx="1"/>
          </p:nvPr>
        </p:nvSpPr>
        <p:spPr>
          <a:xfrm>
            <a:off x="323528" y="1412776"/>
            <a:ext cx="8496944" cy="5112568"/>
          </a:xfrm>
        </p:spPr>
        <p:txBody>
          <a:bodyPr>
            <a:normAutofit/>
          </a:bodyPr>
          <a:lstStyle/>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日本的城，是一種提供予</a:t>
            </a:r>
            <a:r>
              <a:rPr lang="en-US" altLang="zh-TW" sz="3000" smtClean="0">
                <a:solidFill>
                  <a:srgbClr val="0000FF"/>
                </a:solidFill>
                <a:latin typeface="新細明體" pitchFamily="18" charset="-120"/>
                <a:ea typeface="新細明體" pitchFamily="18" charset="-120"/>
              </a:rPr>
              <a:t>地方</a:t>
            </a:r>
            <a:r>
              <a:rPr lang="zh-TW" altLang="zh-TW" sz="3000" smtClean="0">
                <a:solidFill>
                  <a:srgbClr val="0000FF"/>
                </a:solidFill>
                <a:latin typeface="新細明體" pitchFamily="18" charset="-120"/>
                <a:ea typeface="新細明體" pitchFamily="18" charset="-120"/>
              </a:rPr>
              <a:t>領主（</a:t>
            </a:r>
            <a:r>
              <a:rPr lang="en-US" altLang="zh-TW" sz="3000" smtClean="0">
                <a:solidFill>
                  <a:srgbClr val="0000FF"/>
                </a:solidFill>
                <a:latin typeface="新細明體" pitchFamily="18" charset="-120"/>
                <a:ea typeface="新細明體" pitchFamily="18" charset="-120"/>
              </a:rPr>
              <a:t>大名</a:t>
            </a:r>
            <a:r>
              <a:rPr lang="zh-TW" altLang="zh-TW" sz="3000" smtClean="0">
                <a:solidFill>
                  <a:srgbClr val="0000FF"/>
                </a:solidFill>
                <a:latin typeface="新細明體" pitchFamily="18" charset="-120"/>
                <a:ea typeface="新細明體" pitchFamily="18" charset="-120"/>
              </a:rPr>
              <a:t>）居住的武裝</a:t>
            </a:r>
            <a:r>
              <a:rPr lang="en-US" altLang="zh-TW" sz="3000" smtClean="0">
                <a:solidFill>
                  <a:srgbClr val="0000FF"/>
                </a:solidFill>
                <a:latin typeface="新細明體" pitchFamily="18" charset="-120"/>
                <a:ea typeface="新細明體" pitchFamily="18" charset="-120"/>
              </a:rPr>
              <a:t>建築</a:t>
            </a:r>
            <a:r>
              <a:rPr lang="zh-TW" altLang="zh-TW" sz="3000" smtClean="0">
                <a:solidFill>
                  <a:srgbClr val="0000FF"/>
                </a:solidFill>
                <a:latin typeface="新細明體" pitchFamily="18" charset="-120"/>
                <a:ea typeface="新細明體" pitchFamily="18" charset="-120"/>
              </a:rPr>
              <a:t>，主要由</a:t>
            </a:r>
            <a:r>
              <a:rPr lang="en-US" altLang="zh-TW" sz="3000" smtClean="0">
                <a:solidFill>
                  <a:srgbClr val="0000FF"/>
                </a:solidFill>
                <a:latin typeface="新細明體" pitchFamily="18" charset="-120"/>
                <a:ea typeface="新細明體" pitchFamily="18" charset="-120"/>
              </a:rPr>
              <a:t>城門</a:t>
            </a:r>
            <a:r>
              <a:rPr lang="zh-TW" altLang="zh-TW" sz="3000" smtClean="0">
                <a:solidFill>
                  <a:srgbClr val="0000FF"/>
                </a:solidFill>
                <a:latin typeface="新細明體" pitchFamily="18" charset="-120"/>
                <a:ea typeface="新細明體" pitchFamily="18" charset="-120"/>
              </a:rPr>
              <a:t>、</a:t>
            </a:r>
            <a:r>
              <a:rPr lang="en-US" altLang="zh-TW" sz="3000" smtClean="0">
                <a:solidFill>
                  <a:srgbClr val="0000FF"/>
                </a:solidFill>
                <a:latin typeface="新細明體" pitchFamily="18" charset="-120"/>
                <a:ea typeface="新細明體" pitchFamily="18" charset="-120"/>
              </a:rPr>
              <a:t>圍牆</a:t>
            </a:r>
            <a:r>
              <a:rPr lang="zh-TW" altLang="zh-TW" sz="3000" smtClean="0">
                <a:solidFill>
                  <a:srgbClr val="0000FF"/>
                </a:solidFill>
                <a:latin typeface="新細明體" pitchFamily="18" charset="-120"/>
                <a:ea typeface="新細明體" pitchFamily="18" charset="-120"/>
              </a:rPr>
              <a:t>及主城組成。</a:t>
            </a:r>
            <a:r>
              <a:rPr lang="zh-TW" altLang="zh-TW" sz="3200" smtClean="0">
                <a:solidFill>
                  <a:srgbClr val="0000FF"/>
                </a:solidFill>
              </a:rPr>
              <a:t>定義上也與歐式城堡相同為具有武裝防禦的</a:t>
            </a:r>
            <a:r>
              <a:rPr lang="zh-TW" altLang="zh-TW" sz="3000" smtClean="0">
                <a:solidFill>
                  <a:srgbClr val="0000FF"/>
                </a:solidFill>
                <a:latin typeface="新細明體" pitchFamily="18" charset="-120"/>
                <a:ea typeface="新細明體" pitchFamily="18" charset="-120"/>
              </a:rPr>
              <a:t>私人住宅。</a:t>
            </a:r>
            <a:endParaRPr lang="en-US" altLang="zh-TW" sz="3000" smtClean="0">
              <a:solidFill>
                <a:srgbClr val="0000FF"/>
              </a:solidFill>
              <a:latin typeface="新細明體" pitchFamily="18" charset="-120"/>
              <a:ea typeface="新細明體" pitchFamily="18" charset="-120"/>
            </a:endParaRPr>
          </a:p>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典型的大城堡有三進，依次為位在城堡最中心的「本丸」（也就是主要城池的意思），以及接下來的「二之丸」（第二進）和「三之丸」（第三進）。城堡的主塔位於本丸，不過領主通常居住在比較舒適的二之丸。</a:t>
            </a:r>
            <a:endParaRPr lang="en-US" altLang="zh-TW" sz="3000" smtClean="0">
              <a:solidFill>
                <a:srgbClr val="0000FF"/>
              </a:solidFill>
              <a:latin typeface="新細明體" pitchFamily="18" charset="-120"/>
              <a:ea typeface="新細明體" pitchFamily="18" charset="-120"/>
            </a:endParaRPr>
          </a:p>
          <a:p>
            <a:endParaRPr lang="en-US" altLang="zh-TW" sz="3000" smtClean="0">
              <a:solidFill>
                <a:srgbClr val="0000FF"/>
              </a:solidFill>
              <a:latin typeface="新細明體" pitchFamily="18" charset="-120"/>
              <a:ea typeface="新細明體" pitchFamily="18" charset="-12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23528" y="404664"/>
            <a:ext cx="8496944" cy="6120680"/>
          </a:xfrm>
        </p:spPr>
        <p:txBody>
          <a:bodyPr>
            <a:normAutofit/>
          </a:bodyPr>
          <a:lstStyle/>
          <a:p>
            <a:r>
              <a:rPr lang="zh-TW" altLang="en-US" sz="3000" dirty="0" smtClean="0">
                <a:solidFill>
                  <a:srgbClr val="0000FF"/>
                </a:solidFill>
                <a:latin typeface="新細明體" pitchFamily="18" charset="-120"/>
                <a:ea typeface="新細明體" pitchFamily="18" charset="-120"/>
              </a:rPr>
              <a:t>＊</a:t>
            </a:r>
            <a:r>
              <a:rPr lang="zh-TW" altLang="zh-TW" sz="3000" dirty="0" smtClean="0">
                <a:solidFill>
                  <a:srgbClr val="0000FF"/>
                </a:solidFill>
                <a:latin typeface="新細明體" pitchFamily="18" charset="-120"/>
                <a:ea typeface="新細明體" pitchFamily="18" charset="-120"/>
              </a:rPr>
              <a:t>城堡主塔 （天守閣）</a:t>
            </a:r>
            <a:endParaRPr lang="en-US" altLang="zh-TW" sz="3000" dirty="0" smtClean="0">
              <a:solidFill>
                <a:srgbClr val="0000FF"/>
              </a:solidFill>
              <a:latin typeface="新細明體" pitchFamily="18" charset="-120"/>
              <a:ea typeface="新細明體" pitchFamily="18" charset="-120"/>
            </a:endParaRPr>
          </a:p>
          <a:p>
            <a:r>
              <a:rPr lang="zh-TW" altLang="zh-TW" sz="3000" dirty="0" smtClean="0">
                <a:solidFill>
                  <a:srgbClr val="0000FF"/>
                </a:solidFill>
                <a:latin typeface="新細明體" pitchFamily="18" charset="-120"/>
                <a:ea typeface="新細明體" pitchFamily="18" charset="-120"/>
              </a:rPr>
              <a:t>也稱做城堡主樓。這是一座城中最宏偉的建築，也是城的最中心，防禦最堅固的地點。大部分的城堡都有五層，通常裡面實際的樓層會比外面看起來得要多。</a:t>
            </a:r>
          </a:p>
          <a:p>
            <a:r>
              <a:rPr lang="en-US" altLang="zh-TW" sz="3000" dirty="0" smtClean="0">
                <a:solidFill>
                  <a:srgbClr val="0000FF"/>
                </a:solidFill>
                <a:latin typeface="新細明體" pitchFamily="18" charset="-120"/>
                <a:ea typeface="新細明體" pitchFamily="18" charset="-120"/>
              </a:rPr>
              <a:t> </a:t>
            </a:r>
            <a:endParaRPr lang="zh-TW" altLang="zh-TW" sz="3000" dirty="0" smtClean="0">
              <a:solidFill>
                <a:srgbClr val="0000FF"/>
              </a:solidFill>
              <a:latin typeface="新細明體" pitchFamily="18" charset="-120"/>
              <a:ea typeface="新細明體" pitchFamily="18" charset="-120"/>
            </a:endParaRPr>
          </a:p>
          <a:p>
            <a:endParaRPr lang="zh-TW" altLang="zh-TW" sz="3000" dirty="0" smtClean="0">
              <a:solidFill>
                <a:srgbClr val="0000FF"/>
              </a:solidFill>
              <a:latin typeface="新細明體" pitchFamily="18" charset="-120"/>
              <a:ea typeface="新細明體" pitchFamily="18" charset="-120"/>
            </a:endParaRPr>
          </a:p>
          <a:p>
            <a:r>
              <a:rPr lang="zh-TW" altLang="en-US" sz="3000" dirty="0" smtClean="0">
                <a:solidFill>
                  <a:srgbClr val="0000FF"/>
                </a:solidFill>
                <a:latin typeface="新細明體" pitchFamily="18" charset="-120"/>
                <a:ea typeface="新細明體" pitchFamily="18" charset="-120"/>
              </a:rPr>
              <a:t> </a:t>
            </a:r>
            <a:endParaRPr lang="en-US" altLang="zh-TW" sz="3000" dirty="0" smtClean="0">
              <a:solidFill>
                <a:srgbClr val="0000FF"/>
              </a:solidFill>
              <a:latin typeface="新細明體" pitchFamily="18" charset="-120"/>
              <a:ea typeface="新細明體" pitchFamily="18" charset="-120"/>
            </a:endParaRPr>
          </a:p>
          <a:p>
            <a:endParaRPr lang="en-US" altLang="zh-TW" sz="3000" dirty="0" smtClean="0">
              <a:solidFill>
                <a:srgbClr val="0000FF"/>
              </a:solidFill>
              <a:latin typeface="新細明體" pitchFamily="18" charset="-120"/>
              <a:ea typeface="新細明體" pitchFamily="18" charset="-120"/>
            </a:endParaRPr>
          </a:p>
        </p:txBody>
      </p:sp>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1627" y="3140968"/>
            <a:ext cx="6240693" cy="324036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23528" y="404664"/>
            <a:ext cx="8496944" cy="6120680"/>
          </a:xfrm>
        </p:spPr>
        <p:txBody>
          <a:bodyPr>
            <a:normAutofit/>
          </a:bodyPr>
          <a:lstStyle/>
          <a:p>
            <a:r>
              <a:rPr lang="zh-TW" altLang="en-US" sz="3000" dirty="0" smtClean="0">
                <a:solidFill>
                  <a:srgbClr val="0000FF"/>
                </a:solidFill>
                <a:latin typeface="新細明體" pitchFamily="18" charset="-120"/>
                <a:ea typeface="新細明體" pitchFamily="18" charset="-120"/>
              </a:rPr>
              <a:t>＊</a:t>
            </a:r>
            <a:r>
              <a:rPr lang="zh-TW" altLang="zh-TW" sz="3000" dirty="0" smtClean="0">
                <a:solidFill>
                  <a:srgbClr val="0000FF"/>
                </a:solidFill>
                <a:latin typeface="新細明體" pitchFamily="18" charset="-120"/>
                <a:ea typeface="新細明體" pitchFamily="18" charset="-120"/>
              </a:rPr>
              <a:t>守衛塔 （櫓）</a:t>
            </a:r>
            <a:endParaRPr lang="en-US" altLang="zh-TW" sz="3000" dirty="0" smtClean="0">
              <a:solidFill>
                <a:srgbClr val="0000FF"/>
              </a:solidFill>
              <a:latin typeface="新細明體" pitchFamily="18" charset="-120"/>
              <a:ea typeface="新細明體" pitchFamily="18" charset="-120"/>
            </a:endParaRPr>
          </a:p>
          <a:p>
            <a:r>
              <a:rPr lang="zh-TW" altLang="zh-TW" sz="3000" dirty="0" smtClean="0">
                <a:solidFill>
                  <a:srgbClr val="0000FF"/>
                </a:solidFill>
                <a:latin typeface="新細明體" pitchFamily="18" charset="-120"/>
                <a:ea typeface="新細明體" pitchFamily="18" charset="-120"/>
              </a:rPr>
              <a:t>也稱為角樓，這些沿著城牆而建的塔是衛兵守望的地點，也做為儲藏空間使用。</a:t>
            </a:r>
          </a:p>
          <a:p>
            <a:r>
              <a:rPr lang="en-US" altLang="zh-TW" sz="3000" dirty="0" smtClean="0">
                <a:solidFill>
                  <a:srgbClr val="0000FF"/>
                </a:solidFill>
                <a:latin typeface="新細明體" pitchFamily="18" charset="-120"/>
                <a:ea typeface="新細明體" pitchFamily="18" charset="-120"/>
              </a:rPr>
              <a:t> </a:t>
            </a:r>
            <a:endParaRPr lang="zh-TW" altLang="zh-TW" sz="3000" dirty="0" smtClean="0">
              <a:solidFill>
                <a:srgbClr val="0000FF"/>
              </a:solidFill>
              <a:latin typeface="新細明體" pitchFamily="18" charset="-120"/>
              <a:ea typeface="新細明體" pitchFamily="18" charset="-120"/>
            </a:endParaRPr>
          </a:p>
          <a:p>
            <a:endParaRPr lang="zh-TW" altLang="zh-TW" sz="3000" dirty="0" smtClean="0">
              <a:solidFill>
                <a:srgbClr val="0000FF"/>
              </a:solidFill>
              <a:latin typeface="新細明體" pitchFamily="18" charset="-120"/>
              <a:ea typeface="新細明體" pitchFamily="18" charset="-120"/>
            </a:endParaRPr>
          </a:p>
          <a:p>
            <a:r>
              <a:rPr lang="zh-TW" altLang="en-US" sz="3000" dirty="0" smtClean="0">
                <a:solidFill>
                  <a:srgbClr val="0000FF"/>
                </a:solidFill>
                <a:latin typeface="新細明體" pitchFamily="18" charset="-120"/>
                <a:ea typeface="新細明體" pitchFamily="18" charset="-120"/>
              </a:rPr>
              <a:t> </a:t>
            </a:r>
            <a:endParaRPr lang="en-US" altLang="zh-TW" sz="3000" dirty="0" smtClean="0">
              <a:solidFill>
                <a:srgbClr val="0000FF"/>
              </a:solidFill>
              <a:latin typeface="新細明體" pitchFamily="18" charset="-120"/>
              <a:ea typeface="新細明體" pitchFamily="18" charset="-120"/>
            </a:endParaRPr>
          </a:p>
          <a:p>
            <a:endParaRPr lang="en-US" altLang="zh-TW" sz="3000" dirty="0" smtClean="0">
              <a:solidFill>
                <a:srgbClr val="0000FF"/>
              </a:solidFill>
              <a:latin typeface="新細明體" pitchFamily="18" charset="-120"/>
              <a:ea typeface="新細明體" pitchFamily="18" charset="-120"/>
            </a:endParaRPr>
          </a:p>
        </p:txBody>
      </p:sp>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2204864"/>
            <a:ext cx="7200800" cy="4032447"/>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23528" y="404664"/>
            <a:ext cx="8496944" cy="6120680"/>
          </a:xfrm>
        </p:spPr>
        <p:txBody>
          <a:bodyPr>
            <a:normAutofit/>
          </a:bodyPr>
          <a:lstStyle/>
          <a:p>
            <a:r>
              <a:rPr lang="zh-TW" altLang="en-US" sz="3000" dirty="0" smtClean="0">
                <a:solidFill>
                  <a:srgbClr val="0000FF"/>
                </a:solidFill>
                <a:latin typeface="新細明體" pitchFamily="18" charset="-120"/>
                <a:ea typeface="新細明體" pitchFamily="18" charset="-120"/>
              </a:rPr>
              <a:t>＊</a:t>
            </a:r>
            <a:r>
              <a:rPr lang="zh-TW" altLang="zh-TW" sz="3000" dirty="0" smtClean="0">
                <a:solidFill>
                  <a:srgbClr val="0000FF"/>
                </a:solidFill>
                <a:latin typeface="新細明體" pitchFamily="18" charset="-120"/>
                <a:ea typeface="新細明體" pitchFamily="18" charset="-120"/>
              </a:rPr>
              <a:t>城牆以及護城河</a:t>
            </a:r>
            <a:endParaRPr lang="en-US" altLang="zh-TW" sz="3000" dirty="0" smtClean="0">
              <a:solidFill>
                <a:srgbClr val="0000FF"/>
              </a:solidFill>
              <a:latin typeface="新細明體" pitchFamily="18" charset="-120"/>
              <a:ea typeface="新細明體" pitchFamily="18" charset="-120"/>
            </a:endParaRPr>
          </a:p>
          <a:p>
            <a:r>
              <a:rPr lang="zh-TW" altLang="zh-TW" sz="3000" dirty="0" smtClean="0">
                <a:solidFill>
                  <a:srgbClr val="0000FF"/>
                </a:solidFill>
                <a:latin typeface="新細明體" pitchFamily="18" charset="-120"/>
                <a:ea typeface="新細明體" pitchFamily="18" charset="-120"/>
              </a:rPr>
              <a:t>多重城牆以及護城河是城堡防禦系統的一環。大阪城以及從前的江戶城（即今日的</a:t>
            </a:r>
            <a:r>
              <a:rPr lang="en-US" altLang="zh-TW" sz="3000" dirty="0" err="1" smtClean="0">
                <a:solidFill>
                  <a:srgbClr val="0000FF"/>
                </a:solidFill>
                <a:latin typeface="新細明體" pitchFamily="18" charset="-120"/>
                <a:ea typeface="新細明體" pitchFamily="18" charset="-120"/>
              </a:rPr>
              <a:t>東京御苑</a:t>
            </a:r>
            <a:r>
              <a:rPr lang="zh-TW" altLang="zh-TW" sz="3000" dirty="0" smtClean="0">
                <a:solidFill>
                  <a:srgbClr val="0000FF"/>
                </a:solidFill>
                <a:latin typeface="新細明體" pitchFamily="18" charset="-120"/>
                <a:ea typeface="新細明體" pitchFamily="18" charset="-120"/>
              </a:rPr>
              <a:t>）就有著壯觀的城牆以及護城河。</a:t>
            </a:r>
          </a:p>
          <a:p>
            <a:r>
              <a:rPr lang="en-US" altLang="zh-TW" sz="3000" dirty="0" smtClean="0">
                <a:solidFill>
                  <a:srgbClr val="0000FF"/>
                </a:solidFill>
                <a:latin typeface="新細明體" pitchFamily="18" charset="-120"/>
                <a:ea typeface="新細明體" pitchFamily="18" charset="-120"/>
              </a:rPr>
              <a:t> </a:t>
            </a:r>
            <a:endParaRPr lang="zh-TW" altLang="zh-TW" sz="3000" dirty="0" smtClean="0">
              <a:solidFill>
                <a:srgbClr val="0000FF"/>
              </a:solidFill>
              <a:latin typeface="新細明體" pitchFamily="18" charset="-120"/>
              <a:ea typeface="新細明體" pitchFamily="18" charset="-120"/>
            </a:endParaRPr>
          </a:p>
          <a:p>
            <a:endParaRPr lang="zh-TW" altLang="zh-TW" sz="3000" dirty="0" smtClean="0">
              <a:solidFill>
                <a:srgbClr val="0000FF"/>
              </a:solidFill>
              <a:latin typeface="新細明體" pitchFamily="18" charset="-120"/>
              <a:ea typeface="新細明體" pitchFamily="18" charset="-120"/>
            </a:endParaRPr>
          </a:p>
          <a:p>
            <a:r>
              <a:rPr lang="zh-TW" altLang="en-US" sz="3000" dirty="0" smtClean="0">
                <a:solidFill>
                  <a:srgbClr val="0000FF"/>
                </a:solidFill>
                <a:latin typeface="新細明體" pitchFamily="18" charset="-120"/>
                <a:ea typeface="新細明體" pitchFamily="18" charset="-120"/>
              </a:rPr>
              <a:t> </a:t>
            </a:r>
            <a:endParaRPr lang="en-US" altLang="zh-TW" sz="3000" dirty="0" smtClean="0">
              <a:solidFill>
                <a:srgbClr val="0000FF"/>
              </a:solidFill>
              <a:latin typeface="新細明體" pitchFamily="18" charset="-120"/>
              <a:ea typeface="新細明體" pitchFamily="18" charset="-120"/>
            </a:endParaRPr>
          </a:p>
          <a:p>
            <a:endParaRPr lang="en-US" altLang="zh-TW" sz="3000" dirty="0" smtClean="0">
              <a:solidFill>
                <a:srgbClr val="0000FF"/>
              </a:solidFill>
              <a:latin typeface="新細明體" pitchFamily="18" charset="-120"/>
              <a:ea typeface="新細明體" pitchFamily="18" charset="-120"/>
            </a:endParaRPr>
          </a:p>
        </p:txBody>
      </p:sp>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3648" y="2708920"/>
            <a:ext cx="6264696" cy="36004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23528" y="404664"/>
            <a:ext cx="8496944" cy="6120680"/>
          </a:xfrm>
        </p:spPr>
        <p:txBody>
          <a:bodyPr>
            <a:normAutofit/>
          </a:bodyPr>
          <a:lstStyle/>
          <a:p>
            <a:r>
              <a:rPr lang="zh-TW" altLang="en-US" sz="3000" dirty="0" smtClean="0">
                <a:solidFill>
                  <a:srgbClr val="0000FF"/>
                </a:solidFill>
                <a:latin typeface="新細明體" pitchFamily="18" charset="-120"/>
                <a:ea typeface="新細明體" pitchFamily="18" charset="-120"/>
              </a:rPr>
              <a:t>＊</a:t>
            </a:r>
            <a:r>
              <a:rPr lang="zh-TW" altLang="zh-TW" sz="3000" dirty="0" smtClean="0">
                <a:solidFill>
                  <a:srgbClr val="0000FF"/>
                </a:solidFill>
                <a:latin typeface="新細明體" pitchFamily="18" charset="-120"/>
                <a:ea typeface="新細明體" pitchFamily="18" charset="-120"/>
              </a:rPr>
              <a:t>城門</a:t>
            </a:r>
          </a:p>
          <a:p>
            <a:r>
              <a:rPr lang="zh-TW" altLang="zh-TW" sz="3000" dirty="0" smtClean="0">
                <a:solidFill>
                  <a:srgbClr val="0000FF"/>
                </a:solidFill>
                <a:latin typeface="新細明體" pitchFamily="18" charset="-120"/>
                <a:ea typeface="新細明體" pitchFamily="18" charset="-120"/>
              </a:rPr>
              <a:t>典型的城門有兩扇門，呈直角排列，形成一個小型的中庭，兩邊都有非常嚴密的防守。</a:t>
            </a:r>
          </a:p>
          <a:p>
            <a:r>
              <a:rPr lang="en-US" altLang="zh-TW" sz="3000" dirty="0" smtClean="0">
                <a:solidFill>
                  <a:srgbClr val="0000FF"/>
                </a:solidFill>
                <a:latin typeface="新細明體" pitchFamily="18" charset="-120"/>
                <a:ea typeface="新細明體" pitchFamily="18" charset="-120"/>
              </a:rPr>
              <a:t> </a:t>
            </a:r>
            <a:endParaRPr lang="zh-TW" altLang="zh-TW" sz="3000" dirty="0" smtClean="0">
              <a:solidFill>
                <a:srgbClr val="0000FF"/>
              </a:solidFill>
              <a:latin typeface="新細明體" pitchFamily="18" charset="-120"/>
              <a:ea typeface="新細明體" pitchFamily="18" charset="-120"/>
            </a:endParaRPr>
          </a:p>
          <a:p>
            <a:endParaRPr lang="zh-TW" altLang="zh-TW" sz="3000" dirty="0" smtClean="0">
              <a:solidFill>
                <a:srgbClr val="0000FF"/>
              </a:solidFill>
              <a:latin typeface="新細明體" pitchFamily="18" charset="-120"/>
              <a:ea typeface="新細明體" pitchFamily="18" charset="-120"/>
            </a:endParaRPr>
          </a:p>
          <a:p>
            <a:r>
              <a:rPr lang="zh-TW" altLang="en-US" sz="3000" dirty="0" smtClean="0">
                <a:solidFill>
                  <a:srgbClr val="0000FF"/>
                </a:solidFill>
                <a:latin typeface="新細明體" pitchFamily="18" charset="-120"/>
                <a:ea typeface="新細明體" pitchFamily="18" charset="-120"/>
              </a:rPr>
              <a:t> </a:t>
            </a:r>
            <a:endParaRPr lang="en-US" altLang="zh-TW" sz="3000" dirty="0" smtClean="0">
              <a:solidFill>
                <a:srgbClr val="0000FF"/>
              </a:solidFill>
              <a:latin typeface="新細明體" pitchFamily="18" charset="-120"/>
              <a:ea typeface="新細明體" pitchFamily="18" charset="-120"/>
            </a:endParaRPr>
          </a:p>
          <a:p>
            <a:endParaRPr lang="en-US" altLang="zh-TW" sz="3000" dirty="0" smtClean="0">
              <a:solidFill>
                <a:srgbClr val="0000FF"/>
              </a:solidFill>
              <a:latin typeface="新細明體" pitchFamily="18" charset="-120"/>
              <a:ea typeface="新細明體" pitchFamily="18" charset="-120"/>
            </a:endParaRPr>
          </a:p>
        </p:txBody>
      </p:sp>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9605" y="2276872"/>
            <a:ext cx="7008779" cy="4032448"/>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827584" y="404664"/>
            <a:ext cx="6748264" cy="864096"/>
          </a:xfrm>
        </p:spPr>
        <p:txBody>
          <a:bodyPr>
            <a:normAutofit/>
          </a:bodyPr>
          <a:lstStyle/>
          <a:p>
            <a:r>
              <a:rPr lang="zh-TW" altLang="en-US" sz="4400" dirty="0" smtClean="0">
                <a:solidFill>
                  <a:srgbClr val="0000FF"/>
                </a:solidFill>
                <a:latin typeface="新細明體" pitchFamily="18" charset="-120"/>
                <a:ea typeface="新細明體" pitchFamily="18" charset="-120"/>
              </a:rPr>
              <a:t>大阪城</a:t>
            </a:r>
            <a:endParaRPr lang="zh-TW" altLang="en-US" sz="4400" dirty="0">
              <a:solidFill>
                <a:srgbClr val="0000FF"/>
              </a:solidFill>
              <a:latin typeface="新細明體" pitchFamily="18" charset="-120"/>
              <a:ea typeface="新細明體" pitchFamily="18" charset="-120"/>
            </a:endParaRPr>
          </a:p>
        </p:txBody>
      </p:sp>
      <p:sp>
        <p:nvSpPr>
          <p:cNvPr id="3" name="副標題 2"/>
          <p:cNvSpPr>
            <a:spLocks noGrp="1"/>
          </p:cNvSpPr>
          <p:nvPr>
            <p:ph type="subTitle" idx="1"/>
          </p:nvPr>
        </p:nvSpPr>
        <p:spPr>
          <a:xfrm>
            <a:off x="323528" y="1412776"/>
            <a:ext cx="8496944" cy="5112568"/>
          </a:xfrm>
        </p:spPr>
        <p:txBody>
          <a:bodyPr>
            <a:normAutofit/>
          </a:bodyPr>
          <a:lstStyle/>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大阪城，位於</a:t>
            </a:r>
            <a:r>
              <a:rPr lang="en-US" altLang="zh-TW" sz="3000" smtClean="0">
                <a:solidFill>
                  <a:srgbClr val="0000FF"/>
                </a:solidFill>
                <a:latin typeface="新細明體" pitchFamily="18" charset="-120"/>
                <a:ea typeface="新細明體" pitchFamily="18" charset="-120"/>
              </a:rPr>
              <a:t>日本大阪市中央區</a:t>
            </a:r>
            <a:r>
              <a:rPr lang="zh-TW" altLang="zh-TW" sz="3000" smtClean="0">
                <a:solidFill>
                  <a:srgbClr val="0000FF"/>
                </a:solidFill>
                <a:latin typeface="新細明體" pitchFamily="18" charset="-120"/>
                <a:ea typeface="新細明體" pitchFamily="18" charset="-120"/>
              </a:rPr>
              <a:t>的</a:t>
            </a:r>
            <a:r>
              <a:rPr lang="en-US" altLang="zh-TW" sz="3000" smtClean="0">
                <a:solidFill>
                  <a:srgbClr val="0000FF"/>
                </a:solidFill>
                <a:latin typeface="新細明體" pitchFamily="18" charset="-120"/>
                <a:ea typeface="新細明體" pitchFamily="18" charset="-120"/>
              </a:rPr>
              <a:t>大阪城公園</a:t>
            </a:r>
            <a:r>
              <a:rPr lang="zh-TW" altLang="zh-TW" sz="3000" smtClean="0">
                <a:solidFill>
                  <a:srgbClr val="0000FF"/>
                </a:solidFill>
                <a:latin typeface="新細明體" pitchFamily="18" charset="-120"/>
                <a:ea typeface="新細明體" pitchFamily="18" charset="-120"/>
              </a:rPr>
              <a:t>內，為大阪名勝之一，和</a:t>
            </a:r>
            <a:r>
              <a:rPr lang="en-US" altLang="zh-TW" sz="3000" smtClean="0">
                <a:solidFill>
                  <a:srgbClr val="0000FF"/>
                </a:solidFill>
                <a:latin typeface="新細明體" pitchFamily="18" charset="-120"/>
                <a:ea typeface="新細明體" pitchFamily="18" charset="-120"/>
              </a:rPr>
              <a:t>名古屋城</a:t>
            </a:r>
            <a:r>
              <a:rPr lang="zh-TW" altLang="zh-TW" sz="3000" smtClean="0">
                <a:solidFill>
                  <a:srgbClr val="0000FF"/>
                </a:solidFill>
                <a:latin typeface="新細明體" pitchFamily="18" charset="-120"/>
                <a:ea typeface="新細明體" pitchFamily="18" charset="-120"/>
              </a:rPr>
              <a:t>、</a:t>
            </a:r>
            <a:r>
              <a:rPr lang="en-US" altLang="zh-TW" sz="3000" smtClean="0">
                <a:solidFill>
                  <a:srgbClr val="0000FF"/>
                </a:solidFill>
                <a:latin typeface="新細明體" pitchFamily="18" charset="-120"/>
                <a:ea typeface="新細明體" pitchFamily="18" charset="-120"/>
              </a:rPr>
              <a:t>熊本城</a:t>
            </a:r>
            <a:r>
              <a:rPr lang="zh-TW" altLang="zh-TW" sz="3000" smtClean="0">
                <a:solidFill>
                  <a:srgbClr val="0000FF"/>
                </a:solidFill>
                <a:latin typeface="新細明體" pitchFamily="18" charset="-120"/>
                <a:ea typeface="新細明體" pitchFamily="18" charset="-120"/>
              </a:rPr>
              <a:t>並列日本歷史上的</a:t>
            </a:r>
            <a:r>
              <a:rPr lang="en-US" altLang="zh-TW" sz="3000" smtClean="0">
                <a:solidFill>
                  <a:srgbClr val="0000FF"/>
                </a:solidFill>
                <a:latin typeface="新細明體" pitchFamily="18" charset="-120"/>
                <a:ea typeface="新細明體" pitchFamily="18" charset="-120"/>
              </a:rPr>
              <a:t>三名城</a:t>
            </a:r>
            <a:r>
              <a:rPr lang="zh-TW" altLang="zh-TW" sz="3000" smtClean="0">
                <a:solidFill>
                  <a:srgbClr val="0000FF"/>
                </a:solidFill>
                <a:latin typeface="新細明體" pitchFamily="18" charset="-120"/>
                <a:ea typeface="新細明體" pitchFamily="18" charset="-120"/>
              </a:rPr>
              <a:t>，別名「金城」或「錦城」。</a:t>
            </a:r>
            <a:endParaRPr lang="en-US" altLang="zh-TW" sz="3000" smtClean="0">
              <a:solidFill>
                <a:srgbClr val="0000FF"/>
              </a:solidFill>
              <a:latin typeface="新細明體" pitchFamily="18" charset="-120"/>
              <a:ea typeface="新細明體" pitchFamily="18" charset="-120"/>
            </a:endParaRPr>
          </a:p>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大阪城由豐臣秀吉</a:t>
            </a:r>
            <a:r>
              <a:rPr lang="zh-TW" altLang="en-US" sz="3000" smtClean="0">
                <a:solidFill>
                  <a:srgbClr val="0000FF"/>
                </a:solidFill>
                <a:latin typeface="新細明體" pitchFamily="18" charset="-120"/>
                <a:ea typeface="新細明體" pitchFamily="18" charset="-120"/>
              </a:rPr>
              <a:t>統一日本後</a:t>
            </a:r>
            <a:r>
              <a:rPr lang="zh-TW" altLang="zh-TW" sz="3000" smtClean="0">
                <a:solidFill>
                  <a:srgbClr val="0000FF"/>
                </a:solidFill>
                <a:latin typeface="新細明體" pitchFamily="18" charset="-120"/>
                <a:ea typeface="新細明體" pitchFamily="18" charset="-120"/>
              </a:rPr>
              <a:t>於</a:t>
            </a:r>
            <a:r>
              <a:rPr lang="en-US" altLang="zh-TW" sz="3000" smtClean="0">
                <a:solidFill>
                  <a:srgbClr val="0000FF"/>
                </a:solidFill>
                <a:latin typeface="新細明體" pitchFamily="18" charset="-120"/>
                <a:ea typeface="新細明體" pitchFamily="18" charset="-120"/>
              </a:rPr>
              <a:t>1583</a:t>
            </a:r>
            <a:r>
              <a:rPr lang="zh-TW" altLang="zh-TW" sz="3000" smtClean="0">
                <a:solidFill>
                  <a:srgbClr val="0000FF"/>
                </a:solidFill>
                <a:latin typeface="新細明體" pitchFamily="18" charset="-120"/>
                <a:ea typeface="新細明體" pitchFamily="18" charset="-120"/>
              </a:rPr>
              <a:t>年在石山本願寺遺址上初建，規模宏偉、金碧輝煌，至今已有</a:t>
            </a:r>
            <a:r>
              <a:rPr lang="en-US" altLang="zh-TW" sz="3000" smtClean="0">
                <a:solidFill>
                  <a:srgbClr val="0000FF"/>
                </a:solidFill>
                <a:latin typeface="新細明體" pitchFamily="18" charset="-120"/>
                <a:ea typeface="新細明體" pitchFamily="18" charset="-120"/>
              </a:rPr>
              <a:t>400</a:t>
            </a:r>
            <a:r>
              <a:rPr lang="zh-TW" altLang="zh-TW" sz="3000" smtClean="0">
                <a:solidFill>
                  <a:srgbClr val="0000FF"/>
                </a:solidFill>
                <a:latin typeface="新細明體" pitchFamily="18" charset="-120"/>
                <a:ea typeface="新細明體" pitchFamily="18" charset="-120"/>
              </a:rPr>
              <a:t>多年歷史，曾多次毀於天災兵禍又重修改建，</a:t>
            </a:r>
            <a:r>
              <a:rPr lang="en-US" altLang="zh-TW" sz="3000" smtClean="0">
                <a:solidFill>
                  <a:srgbClr val="0000FF"/>
                </a:solidFill>
                <a:latin typeface="新細明體" pitchFamily="18" charset="-120"/>
                <a:ea typeface="新細明體" pitchFamily="18" charset="-120"/>
              </a:rPr>
              <a:t> 明治</a:t>
            </a:r>
            <a:r>
              <a:rPr lang="zh-TW" altLang="zh-TW" sz="3000" smtClean="0">
                <a:solidFill>
                  <a:srgbClr val="0000FF"/>
                </a:solidFill>
                <a:latin typeface="新細明體" pitchFamily="18" charset="-120"/>
                <a:ea typeface="新細明體" pitchFamily="18" charset="-120"/>
              </a:rPr>
              <a:t>時代，將大阪城畫為陸軍基地， 因此在</a:t>
            </a:r>
            <a:r>
              <a:rPr lang="en-US" altLang="zh-TW" sz="3000" smtClean="0">
                <a:solidFill>
                  <a:srgbClr val="0000FF"/>
                </a:solidFill>
                <a:latin typeface="新細明體" pitchFamily="18" charset="-120"/>
                <a:ea typeface="新細明體" pitchFamily="18" charset="-120"/>
              </a:rPr>
              <a:t>第二次世界大戰</a:t>
            </a:r>
            <a:r>
              <a:rPr lang="zh-TW" altLang="zh-TW" sz="3000" smtClean="0">
                <a:solidFill>
                  <a:srgbClr val="0000FF"/>
                </a:solidFill>
                <a:latin typeface="新細明體" pitchFamily="18" charset="-120"/>
                <a:ea typeface="新細明體" pitchFamily="18" charset="-120"/>
              </a:rPr>
              <a:t>時成為美軍空襲的目標。今日之大阪城為</a:t>
            </a:r>
            <a:r>
              <a:rPr lang="en-US" altLang="zh-TW" sz="3000" smtClean="0">
                <a:solidFill>
                  <a:srgbClr val="0000FF"/>
                </a:solidFill>
                <a:latin typeface="新細明體" pitchFamily="18" charset="-120"/>
                <a:ea typeface="新細明體" pitchFamily="18" charset="-120"/>
              </a:rPr>
              <a:t>昭和</a:t>
            </a:r>
            <a:r>
              <a:rPr lang="zh-TW" altLang="zh-TW" sz="3000" smtClean="0">
                <a:solidFill>
                  <a:srgbClr val="0000FF"/>
                </a:solidFill>
                <a:latin typeface="新細明體" pitchFamily="18" charset="-120"/>
                <a:ea typeface="新細明體" pitchFamily="18" charset="-120"/>
              </a:rPr>
              <a:t>年間以</a:t>
            </a:r>
            <a:r>
              <a:rPr lang="en-US" altLang="zh-TW" sz="3000" smtClean="0">
                <a:solidFill>
                  <a:srgbClr val="0000FF"/>
                </a:solidFill>
                <a:latin typeface="新細明體" pitchFamily="18" charset="-120"/>
                <a:ea typeface="新細明體" pitchFamily="18" charset="-120"/>
              </a:rPr>
              <a:t>鋼筋水泥</a:t>
            </a:r>
            <a:r>
              <a:rPr lang="zh-TW" altLang="zh-TW" sz="3000" smtClean="0">
                <a:solidFill>
                  <a:srgbClr val="0000FF"/>
                </a:solidFill>
                <a:latin typeface="新細明體" pitchFamily="18" charset="-120"/>
                <a:ea typeface="新細明體" pitchFamily="18" charset="-120"/>
              </a:rPr>
              <a:t>復築。</a:t>
            </a:r>
            <a:endParaRPr lang="en-US" altLang="zh-TW" sz="3000" smtClean="0">
              <a:solidFill>
                <a:srgbClr val="0000FF"/>
              </a:solidFill>
              <a:latin typeface="新細明體" pitchFamily="18" charset="-120"/>
              <a:ea typeface="新細明體" pitchFamily="18" charset="-120"/>
            </a:endParaRPr>
          </a:p>
          <a:p>
            <a:endParaRPr lang="en-US" altLang="zh-TW" sz="3000" dirty="0" smtClean="0">
              <a:solidFill>
                <a:srgbClr val="0000FF"/>
              </a:solidFill>
              <a:latin typeface="新細明體" pitchFamily="18" charset="-120"/>
              <a:ea typeface="新細明體" pitchFamily="18" charset="-12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23528" y="404664"/>
            <a:ext cx="8496944" cy="6120680"/>
          </a:xfrm>
        </p:spPr>
        <p:txBody>
          <a:bodyPr>
            <a:normAutofit/>
          </a:bodyPr>
          <a:lstStyle/>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現存的大阪城為</a:t>
            </a:r>
            <a:r>
              <a:rPr lang="en-US" altLang="zh-TW" sz="3000" smtClean="0">
                <a:solidFill>
                  <a:srgbClr val="0000FF"/>
                </a:solidFill>
                <a:latin typeface="新細明體" pitchFamily="18" charset="-120"/>
                <a:ea typeface="新細明體" pitchFamily="18" charset="-120"/>
              </a:rPr>
              <a:t>1931</a:t>
            </a:r>
            <a:r>
              <a:rPr lang="zh-TW" altLang="zh-TW" sz="3000" smtClean="0">
                <a:solidFill>
                  <a:srgbClr val="0000FF"/>
                </a:solidFill>
                <a:latin typeface="新細明體" pitchFamily="18" charset="-120"/>
                <a:ea typeface="新細明體" pitchFamily="18" charset="-120"/>
              </a:rPr>
              <a:t>年由民間集資重建，城中央聳立著大阪城的主體建築天守閣巍峨宏偉，鑲銅鍍金，十分壯觀。 </a:t>
            </a:r>
            <a:r>
              <a:rPr lang="en-US" altLang="zh-TW" sz="3000" smtClean="0">
                <a:solidFill>
                  <a:srgbClr val="0000FF"/>
                </a:solidFill>
                <a:latin typeface="新細明體" pitchFamily="18" charset="-120"/>
                <a:ea typeface="新細明體" pitchFamily="18" charset="-120"/>
              </a:rPr>
              <a:t>1997年</a:t>
            </a:r>
            <a:r>
              <a:rPr lang="zh-TW" altLang="zh-TW" sz="3000" smtClean="0">
                <a:solidFill>
                  <a:srgbClr val="0000FF"/>
                </a:solidFill>
                <a:latin typeface="新細明體" pitchFamily="18" charset="-120"/>
                <a:ea typeface="新細明體" pitchFamily="18" charset="-120"/>
              </a:rPr>
              <a:t>日本政府指定為</a:t>
            </a:r>
            <a:r>
              <a:rPr lang="en-US" altLang="zh-TW" sz="3000" smtClean="0">
                <a:solidFill>
                  <a:srgbClr val="0000FF"/>
                </a:solidFill>
                <a:latin typeface="新細明體" pitchFamily="18" charset="-120"/>
                <a:ea typeface="新細明體" pitchFamily="18" charset="-120"/>
              </a:rPr>
              <a:t>登錄有形文化財</a:t>
            </a:r>
            <a:r>
              <a:rPr lang="zh-TW" altLang="zh-TW" sz="3000" smtClean="0">
                <a:solidFill>
                  <a:srgbClr val="0000FF"/>
                </a:solidFill>
                <a:latin typeface="新細明體" pitchFamily="18" charset="-120"/>
                <a:ea typeface="新細明體" pitchFamily="18" charset="-120"/>
              </a:rPr>
              <a:t> 。</a:t>
            </a:r>
          </a:p>
          <a:p>
            <a:r>
              <a:rPr lang="zh-TW" altLang="en-US" sz="3000" smtClean="0">
                <a:solidFill>
                  <a:srgbClr val="0000FF"/>
                </a:solidFill>
                <a:latin typeface="新細明體" pitchFamily="18" charset="-120"/>
                <a:ea typeface="新細明體" pitchFamily="18" charset="-120"/>
              </a:rPr>
              <a:t> </a:t>
            </a:r>
            <a:endParaRPr lang="en-US" altLang="zh-TW" sz="3000" smtClean="0">
              <a:solidFill>
                <a:srgbClr val="0000FF"/>
              </a:solidFill>
              <a:latin typeface="新細明體" pitchFamily="18" charset="-120"/>
              <a:ea typeface="新細明體" pitchFamily="18" charset="-120"/>
            </a:endParaRPr>
          </a:p>
          <a:p>
            <a:endParaRPr lang="en-US" altLang="zh-TW" sz="3000" smtClean="0">
              <a:solidFill>
                <a:srgbClr val="0000FF"/>
              </a:solidFill>
              <a:latin typeface="新細明體" pitchFamily="18" charset="-120"/>
              <a:ea typeface="新細明體" pitchFamily="18" charset="-120"/>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2348880"/>
            <a:ext cx="8064896" cy="4248472"/>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827584" y="404664"/>
            <a:ext cx="6748264" cy="864096"/>
          </a:xfrm>
        </p:spPr>
        <p:txBody>
          <a:bodyPr>
            <a:normAutofit/>
          </a:bodyPr>
          <a:lstStyle/>
          <a:p>
            <a:r>
              <a:rPr lang="zh-TW" altLang="en-US" sz="4400" smtClean="0">
                <a:solidFill>
                  <a:srgbClr val="0000FF"/>
                </a:solidFill>
                <a:latin typeface="新細明體" pitchFamily="18" charset="-120"/>
                <a:ea typeface="新細明體" pitchFamily="18" charset="-120"/>
              </a:rPr>
              <a:t>姬路城</a:t>
            </a:r>
            <a:endParaRPr lang="zh-TW" altLang="en-US" sz="4400">
              <a:solidFill>
                <a:srgbClr val="0000FF"/>
              </a:solidFill>
              <a:latin typeface="新細明體" pitchFamily="18" charset="-120"/>
              <a:ea typeface="新細明體" pitchFamily="18" charset="-120"/>
            </a:endParaRPr>
          </a:p>
        </p:txBody>
      </p:sp>
      <p:sp>
        <p:nvSpPr>
          <p:cNvPr id="3" name="副標題 2"/>
          <p:cNvSpPr>
            <a:spLocks noGrp="1"/>
          </p:cNvSpPr>
          <p:nvPr>
            <p:ph type="subTitle" idx="1"/>
          </p:nvPr>
        </p:nvSpPr>
        <p:spPr>
          <a:xfrm>
            <a:off x="323528" y="1412776"/>
            <a:ext cx="8496944" cy="5112568"/>
          </a:xfrm>
        </p:spPr>
        <p:txBody>
          <a:bodyPr>
            <a:noAutofit/>
          </a:bodyPr>
          <a:lstStyle/>
          <a:p>
            <a:r>
              <a:rPr lang="zh-TW" altLang="en-US" sz="3000" dirty="0" smtClean="0">
                <a:solidFill>
                  <a:srgbClr val="0000FF"/>
                </a:solidFill>
                <a:latin typeface="新細明體" pitchFamily="18" charset="-120"/>
                <a:ea typeface="新細明體" pitchFamily="18" charset="-120"/>
              </a:rPr>
              <a:t>＊</a:t>
            </a:r>
            <a:r>
              <a:rPr lang="zh-TW" altLang="zh-TW" sz="3000" dirty="0">
                <a:solidFill>
                  <a:srgbClr val="0000FF"/>
                </a:solidFill>
                <a:latin typeface="新細明體" pitchFamily="18" charset="-120"/>
                <a:ea typeface="新細明體" pitchFamily="18" charset="-120"/>
              </a:rPr>
              <a:t>姬</a:t>
            </a:r>
            <a:r>
              <a:rPr lang="zh-TW" altLang="zh-TW" sz="3000">
                <a:solidFill>
                  <a:srgbClr val="0000FF"/>
                </a:solidFill>
                <a:latin typeface="新細明體" pitchFamily="18" charset="-120"/>
                <a:ea typeface="新細明體" pitchFamily="18" charset="-120"/>
              </a:rPr>
              <a:t>路</a:t>
            </a:r>
            <a:r>
              <a:rPr lang="zh-TW" altLang="zh-TW" sz="3000" smtClean="0">
                <a:solidFill>
                  <a:srgbClr val="0000FF"/>
                </a:solidFill>
                <a:latin typeface="新細明體" pitchFamily="18" charset="-120"/>
                <a:ea typeface="新細明體" pitchFamily="18" charset="-120"/>
              </a:rPr>
              <a:t>城是赤松貞範在日本南北朝時期的</a:t>
            </a:r>
            <a:r>
              <a:rPr lang="en-US" altLang="zh-TW" sz="3000" smtClean="0">
                <a:solidFill>
                  <a:srgbClr val="0000FF"/>
                </a:solidFill>
                <a:latin typeface="新細明體" pitchFamily="18" charset="-120"/>
                <a:ea typeface="新細明體" pitchFamily="18" charset="-120"/>
              </a:rPr>
              <a:t>1346</a:t>
            </a:r>
            <a:r>
              <a:rPr lang="zh-TW" altLang="zh-TW" sz="3000" smtClean="0">
                <a:solidFill>
                  <a:srgbClr val="0000FF"/>
                </a:solidFill>
                <a:latin typeface="新細明體" pitchFamily="18" charset="-120"/>
                <a:ea typeface="新細明體" pitchFamily="18" charset="-120"/>
              </a:rPr>
              <a:t>年建築。之後羽柴秀吉</a:t>
            </a:r>
            <a:r>
              <a:rPr lang="en-US" altLang="zh-TW"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後來的豐臣秀吉</a:t>
            </a:r>
            <a:r>
              <a:rPr lang="en-US" altLang="zh-TW"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把姬路城修建為適合近代城郭的規模後形成現有的原形。</a:t>
            </a:r>
            <a:endParaRPr lang="en-US" altLang="zh-TW" sz="3000" smtClean="0">
              <a:solidFill>
                <a:srgbClr val="0000FF"/>
              </a:solidFill>
              <a:latin typeface="新細明體" pitchFamily="18" charset="-120"/>
              <a:ea typeface="新細明體" pitchFamily="18" charset="-120"/>
            </a:endParaRPr>
          </a:p>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姬路城四處設有巧妙防禦構造以防止和搗亂敵人入侵。如由城門到天守閣的的通道有如迷宮般錯綜複雜，無法直接通到天守閣。有些城門甚至設有落石機關。城牆上無數個圓形、三角形、長方形等各種型狀的洞稱為「狭間」，是射撃用的箭孔。長方形是用來射箭，其他則是用來射擊火槍。</a:t>
            </a:r>
            <a:endParaRPr lang="en-US" altLang="zh-TW" sz="3000" dirty="0" smtClean="0">
              <a:solidFill>
                <a:srgbClr val="0000FF"/>
              </a:solidFill>
              <a:latin typeface="新細明體" pitchFamily="18" charset="-120"/>
              <a:ea typeface="新細明體" pitchFamily="18" charset="-12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23528" y="404664"/>
            <a:ext cx="8496944" cy="6120680"/>
          </a:xfrm>
        </p:spPr>
        <p:txBody>
          <a:bodyPr>
            <a:normAutofit/>
          </a:bodyPr>
          <a:lstStyle/>
          <a:p>
            <a:r>
              <a:rPr lang="zh-TW" altLang="en-US" sz="3000" smtClean="0">
                <a:solidFill>
                  <a:srgbClr val="0000FF"/>
                </a:solidFill>
                <a:latin typeface="新細明體" pitchFamily="18" charset="-120"/>
                <a:ea typeface="新細明體" pitchFamily="18" charset="-120"/>
              </a:rPr>
              <a:t>＊</a:t>
            </a:r>
            <a:r>
              <a:rPr lang="zh-TW" altLang="zh-TW" sz="3000" smtClean="0">
                <a:solidFill>
                  <a:srgbClr val="0000FF"/>
                </a:solidFill>
                <a:latin typeface="新細明體" pitchFamily="18" charset="-120"/>
                <a:ea typeface="新細明體" pitchFamily="18" charset="-120"/>
              </a:rPr>
              <a:t>姬路城是代表日本近代城郭的古城，因為其美麗的白色漆城牆，型態優美，彷彿展翅的白鷺，所以也被稱為白鷺城。 </a:t>
            </a:r>
            <a:r>
              <a:rPr lang="en-US" altLang="zh-TW" sz="3000" smtClean="0">
                <a:solidFill>
                  <a:srgbClr val="0000FF"/>
                </a:solidFill>
                <a:latin typeface="新細明體" pitchFamily="18" charset="-120"/>
                <a:ea typeface="新細明體" pitchFamily="18" charset="-120"/>
              </a:rPr>
              <a:t>1993</a:t>
            </a:r>
            <a:r>
              <a:rPr lang="zh-TW" altLang="zh-TW" sz="3000" smtClean="0">
                <a:solidFill>
                  <a:srgbClr val="0000FF"/>
                </a:solidFill>
                <a:latin typeface="新細明體" pitchFamily="18" charset="-120"/>
                <a:ea typeface="新細明體" pitchFamily="18" charset="-120"/>
              </a:rPr>
              <a:t>年被登錄為世界遺産。</a:t>
            </a:r>
          </a:p>
          <a:p>
            <a:r>
              <a:rPr lang="zh-TW" altLang="en-US" sz="3000" smtClean="0">
                <a:solidFill>
                  <a:srgbClr val="0000FF"/>
                </a:solidFill>
                <a:latin typeface="新細明體" pitchFamily="18" charset="-120"/>
                <a:ea typeface="新細明體" pitchFamily="18" charset="-120"/>
              </a:rPr>
              <a:t> </a:t>
            </a:r>
            <a:endParaRPr lang="en-US" altLang="zh-TW" sz="3000" smtClean="0">
              <a:solidFill>
                <a:srgbClr val="0000FF"/>
              </a:solidFill>
              <a:latin typeface="新細明體" pitchFamily="18" charset="-120"/>
              <a:ea typeface="新細明體" pitchFamily="18" charset="-120"/>
            </a:endParaRPr>
          </a:p>
          <a:p>
            <a:endParaRPr lang="en-US" altLang="zh-TW" sz="3000" smtClean="0">
              <a:solidFill>
                <a:srgbClr val="0000FF"/>
              </a:solidFill>
              <a:latin typeface="新細明體" pitchFamily="18" charset="-120"/>
              <a:ea typeface="新細明體" pitchFamily="18" charset="-120"/>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2132856"/>
            <a:ext cx="8280920" cy="4392488"/>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夏至">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夏至">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夏至">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486</TotalTime>
  <Words>1991</Words>
  <Application>Microsoft Office PowerPoint</Application>
  <PresentationFormat>如螢幕大小 (4:3)</PresentationFormat>
  <Paragraphs>80</Paragraphs>
  <Slides>27</Slides>
  <Notes>0</Notes>
  <HiddenSlides>0</HiddenSlides>
  <MMClips>0</MMClips>
  <ScaleCrop>false</ScaleCrop>
  <HeadingPairs>
    <vt:vector size="4" baseType="variant">
      <vt:variant>
        <vt:lpstr>佈景主題</vt:lpstr>
      </vt:variant>
      <vt:variant>
        <vt:i4>1</vt:i4>
      </vt:variant>
      <vt:variant>
        <vt:lpstr>投影片標題</vt:lpstr>
      </vt:variant>
      <vt:variant>
        <vt:i4>27</vt:i4>
      </vt:variant>
    </vt:vector>
  </HeadingPairs>
  <TitlesOfParts>
    <vt:vector size="28" baseType="lpstr">
      <vt:lpstr>夏至</vt:lpstr>
      <vt:lpstr>城堡建築藝術</vt:lpstr>
      <vt:lpstr>安平古堡</vt:lpstr>
      <vt:lpstr>PowerPoint 簡報</vt:lpstr>
      <vt:lpstr>PowerPoint 簡報</vt:lpstr>
      <vt:lpstr>歐洲城堡的演進</vt:lpstr>
      <vt:lpstr>PowerPoint 簡報</vt:lpstr>
      <vt:lpstr>歐洲城堡的種類</vt:lpstr>
      <vt:lpstr>防禦性城堡</vt:lpstr>
      <vt:lpstr>PowerPoint 簡報</vt:lpstr>
      <vt:lpstr>度假別墅城堡</vt:lpstr>
      <vt:lpstr>PowerPoint 簡報</vt:lpstr>
      <vt:lpstr>PowerPoint 簡報</vt:lpstr>
      <vt:lpstr>皇家城堡</vt:lpstr>
      <vt:lpstr>PowerPoint 簡報</vt:lpstr>
      <vt:lpstr>PowerPoint 簡報</vt:lpstr>
      <vt:lpstr>PowerPoint 簡報</vt:lpstr>
      <vt:lpstr>浪漫情懷的城堡</vt:lpstr>
      <vt:lpstr>PowerPoint 簡報</vt:lpstr>
      <vt:lpstr>日本城堡</vt:lpstr>
      <vt:lpstr>PowerPoint 簡報</vt:lpstr>
      <vt:lpstr>PowerPoint 簡報</vt:lpstr>
      <vt:lpstr>PowerPoint 簡報</vt:lpstr>
      <vt:lpstr>PowerPoint 簡報</vt:lpstr>
      <vt:lpstr>大阪城</vt:lpstr>
      <vt:lpstr>PowerPoint 簡報</vt:lpstr>
      <vt:lpstr>姬路城</vt:lpstr>
      <vt:lpstr>PowerPoint 簡報</vt:lpstr>
    </vt:vector>
  </TitlesOfParts>
  <Company>3H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城堡建築藝術</dc:title>
  <dc:creator>GIGABYTE</dc:creator>
  <cp:lastModifiedBy>user</cp:lastModifiedBy>
  <cp:revision>51</cp:revision>
  <dcterms:created xsi:type="dcterms:W3CDTF">2013-12-14T01:09:05Z</dcterms:created>
  <dcterms:modified xsi:type="dcterms:W3CDTF">2014-02-19T06:52:28Z</dcterms:modified>
</cp:coreProperties>
</file>