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7" r:id="rId2"/>
  </p:sldMasterIdLst>
  <p:notesMasterIdLst>
    <p:notesMasterId r:id="rId27"/>
  </p:notesMasterIdLst>
  <p:sldIdLst>
    <p:sldId id="334" r:id="rId3"/>
    <p:sldId id="259" r:id="rId4"/>
    <p:sldId id="260" r:id="rId5"/>
    <p:sldId id="261" r:id="rId6"/>
    <p:sldId id="262" r:id="rId7"/>
    <p:sldId id="318" r:id="rId8"/>
    <p:sldId id="265" r:id="rId9"/>
    <p:sldId id="266" r:id="rId10"/>
    <p:sldId id="267" r:id="rId11"/>
    <p:sldId id="268" r:id="rId12"/>
    <p:sldId id="263" r:id="rId13"/>
    <p:sldId id="270" r:id="rId14"/>
    <p:sldId id="269" r:id="rId15"/>
    <p:sldId id="271" r:id="rId16"/>
    <p:sldId id="272" r:id="rId17"/>
    <p:sldId id="321" r:id="rId18"/>
    <p:sldId id="273" r:id="rId19"/>
    <p:sldId id="275" r:id="rId20"/>
    <p:sldId id="335" r:id="rId21"/>
    <p:sldId id="340" r:id="rId22"/>
    <p:sldId id="319" r:id="rId23"/>
    <p:sldId id="277" r:id="rId24"/>
    <p:sldId id="338" r:id="rId25"/>
    <p:sldId id="333" r:id="rId26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BAD5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864" autoAdjust="0"/>
    <p:restoredTop sz="72199" autoAdjust="0"/>
  </p:normalViewPr>
  <p:slideViewPr>
    <p:cSldViewPr snapToGrid="0">
      <p:cViewPr>
        <p:scale>
          <a:sx n="50" d="100"/>
          <a:sy n="50" d="100"/>
        </p:scale>
        <p:origin x="2400" y="780"/>
      </p:cViewPr>
      <p:guideLst>
        <p:guide orient="horz" pos="2160"/>
        <p:guide pos="3840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58" d="100"/>
        <a:sy n="5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F4D0A0D7-38C0-F19E-F43C-A6090BE7FE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5291955E-5308-DAAF-02E7-7BC5A5A766D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52A1AC1-2AD2-4AED-9EF0-3AE25C38D5DC}" type="datetimeFigureOut">
              <a:rPr lang="zh-TW" altLang="en-US"/>
              <a:pPr>
                <a:defRPr/>
              </a:pPr>
              <a:t>2023/12/29</a:t>
            </a:fld>
            <a:endParaRPr lang="zh-TW" altLang="en-US"/>
          </a:p>
        </p:txBody>
      </p:sp>
      <p:sp>
        <p:nvSpPr>
          <p:cNvPr id="4" name="投影片圖像版面配置區 3">
            <a:extLst>
              <a:ext uri="{FF2B5EF4-FFF2-40B4-BE49-F238E27FC236}">
                <a16:creationId xmlns:a16="http://schemas.microsoft.com/office/drawing/2014/main" id="{64D936F3-C81B-4B55-F4E3-A61F253C57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>
            <a:extLst>
              <a:ext uri="{FF2B5EF4-FFF2-40B4-BE49-F238E27FC236}">
                <a16:creationId xmlns:a16="http://schemas.microsoft.com/office/drawing/2014/main" id="{850A3390-70C9-22CA-4345-FDE0D64481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811F47F4-BA39-BAB1-BEC5-DE82FB3D97A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8B087AE-219B-6D91-7018-00E8C5E69A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</a:defRPr>
            </a:lvl1pPr>
          </a:lstStyle>
          <a:p>
            <a:pPr>
              <a:defRPr/>
            </a:pPr>
            <a:fld id="{C5D86697-AE4F-401A-97B2-278AA557893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13" Type="http://schemas.openxmlformats.org/officeDocument/2006/relationships/hyperlink" Target="https://zh.wikipedia.org/wiki/%E8%A3%BD%E4%BD%9C%E5%A7%94%E5%93%A1%E6%9C%83%E6%96%B9%E5%BC%8F" TargetMode="External"/><Relationship Id="rId18" Type="http://schemas.openxmlformats.org/officeDocument/2006/relationships/hyperlink" Target="https://zh.wikipedia.org/wiki/%E8%BF%AA%E4%BA%9A%E9%A9%AC%E7%89%B9" TargetMode="External"/><Relationship Id="rId26" Type="http://schemas.openxmlformats.org/officeDocument/2006/relationships/hyperlink" Target="https://zh.wikipedia.org/wiki/%E5%A4%A2" TargetMode="External"/><Relationship Id="rId39" Type="http://schemas.openxmlformats.org/officeDocument/2006/relationships/hyperlink" Target="https://zh.wikipedia.org/wiki/%E6%B0%B4%E8%83%B6%E7%82%B8%E8%8D%AF" TargetMode="External"/><Relationship Id="rId21" Type="http://schemas.openxmlformats.org/officeDocument/2006/relationships/hyperlink" Target="https://zh.wikipedia.org/wiki/%E7%B3%B8%E5%AE%88%E7%94%BA" TargetMode="External"/><Relationship Id="rId34" Type="http://schemas.openxmlformats.org/officeDocument/2006/relationships/hyperlink" Target="https://zh.wikipedia.org/wiki/%E9%A3%9B%E9%A9%92%E5%B8%82" TargetMode="External"/><Relationship Id="rId7" Type="http://schemas.openxmlformats.org/officeDocument/2006/relationships/hyperlink" Target="https://zh.wikipedia.org/wiki/%E5%AE%89%E8%97%A4%E9%9B%85%E5%8F%B8" TargetMode="External"/><Relationship Id="rId12" Type="http://schemas.openxmlformats.org/officeDocument/2006/relationships/hyperlink" Target="https://zh.wikipedia.org/wiki/%E9%85%8D%E9%9F%B3" TargetMode="External"/><Relationship Id="rId17" Type="http://schemas.openxmlformats.org/officeDocument/2006/relationships/hyperlink" Target="https://zh.wikipedia.org/wiki/%E9%8C%AB%E5%88%87%E6%96%AF%E5%BD%B1%E5%B1%95" TargetMode="External"/><Relationship Id="rId25" Type="http://schemas.openxmlformats.org/officeDocument/2006/relationships/hyperlink" Target="https://zh.wikipedia.org/wiki/%E9%9D%88%E9%AD%82" TargetMode="External"/><Relationship Id="rId33" Type="http://schemas.openxmlformats.org/officeDocument/2006/relationships/hyperlink" Target="https://zh.wikipedia.org/wiki/%E5%8F%A3%E5%9A%BC%E9%85%92" TargetMode="External"/><Relationship Id="rId38" Type="http://schemas.openxmlformats.org/officeDocument/2006/relationships/hyperlink" Target="https://zh.wikipedia.org/wiki/%E6%92%9E%E5%87%BB%E5%9D%91" TargetMode="External"/><Relationship Id="rId2" Type="http://schemas.openxmlformats.org/officeDocument/2006/relationships/slide" Target="../slides/slide3.xml"/><Relationship Id="rId16" Type="http://schemas.openxmlformats.org/officeDocument/2006/relationships/hyperlink" Target="https://zh.wikipedia.org/wiki/%E8%A5%BF%E7%8F%AD%E7%89%99" TargetMode="External"/><Relationship Id="rId20" Type="http://schemas.openxmlformats.org/officeDocument/2006/relationships/hyperlink" Target="https://zh.wikipedia.org/wiki/%E5%9C%B0%E7%90%83" TargetMode="External"/><Relationship Id="rId29" Type="http://schemas.openxmlformats.org/officeDocument/2006/relationships/hyperlink" Target="https://zh.wikipedia.org/wiki/%E5%B7%AB%E5%A5%B3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zh.wikipedia.org/wiki/%E7%94%B0%E4%B8%AD%E5%B0%87%E8%B3%80" TargetMode="External"/><Relationship Id="rId11" Type="http://schemas.openxmlformats.org/officeDocument/2006/relationships/hyperlink" Target="https://zh.wikipedia.org/wiki/%E4%B8%8A%E7%99%BD%E7%9F%B3%E8%90%8C%E9%9F%B3" TargetMode="External"/><Relationship Id="rId24" Type="http://schemas.openxmlformats.org/officeDocument/2006/relationships/hyperlink" Target="https://zh.wikipedia.org/wiki/%E5%9B%9B%E8%B0%B7" TargetMode="External"/><Relationship Id="rId32" Type="http://schemas.openxmlformats.org/officeDocument/2006/relationships/hyperlink" Target="https://zh.wikipedia.org/wiki/%E6%B4%BC%E5%9C%B0" TargetMode="External"/><Relationship Id="rId37" Type="http://schemas.openxmlformats.org/officeDocument/2006/relationships/hyperlink" Target="https://zh.wikipedia.org/wiki/%E9%9A%95%E7%9F%B3" TargetMode="External"/><Relationship Id="rId40" Type="http://schemas.openxmlformats.org/officeDocument/2006/relationships/hyperlink" Target="https://zh.wikipedia.org/wiki/%E5%B8%82%E9%95%B7" TargetMode="External"/><Relationship Id="rId5" Type="http://schemas.openxmlformats.org/officeDocument/2006/relationships/hyperlink" Target="https://zh.wikipedia.org/wiki/%E5%8B%95%E7%95%AB%E9%9B%BB%E5%BD%B1" TargetMode="External"/><Relationship Id="rId15" Type="http://schemas.openxmlformats.org/officeDocument/2006/relationships/hyperlink" Target="https://zh.wikipedia.org/wiki/%E6%97%A5%E5%9C%93" TargetMode="External"/><Relationship Id="rId23" Type="http://schemas.openxmlformats.org/officeDocument/2006/relationships/hyperlink" Target="https://zh.wikipedia.org/wiki/%E6%9D%B1%E4%BA%AC" TargetMode="External"/><Relationship Id="rId28" Type="http://schemas.openxmlformats.org/officeDocument/2006/relationships/hyperlink" Target="https://zh.wikipedia.org/wiki/%E5%BE%A1%E7%A5%9E%E9%AB%94" TargetMode="External"/><Relationship Id="rId36" Type="http://schemas.openxmlformats.org/officeDocument/2006/relationships/hyperlink" Target="https://zh.wikipedia.org/wiki/%E7%A5%AD_(%E6%97%A5%E6%9C%AC)" TargetMode="External"/><Relationship Id="rId10" Type="http://schemas.openxmlformats.org/officeDocument/2006/relationships/hyperlink" Target="https://zh.wikipedia.org/wiki/%E7%A5%9E%E6%9C%A8%E9%9A%86%E4%B9%8B%E4%BB%8B" TargetMode="External"/><Relationship Id="rId19" Type="http://schemas.openxmlformats.org/officeDocument/2006/relationships/hyperlink" Target="https://zh.wikipedia.org/wiki/%E5%BD%97%E6%98%9F" TargetMode="External"/><Relationship Id="rId31" Type="http://schemas.openxmlformats.org/officeDocument/2006/relationships/hyperlink" Target="https://zh.wikipedia.org/wiki/%E7%A0%B4%E7%81%AB%E5%B1%B1%E5%8F%A3" TargetMode="External"/><Relationship Id="rId4" Type="http://schemas.openxmlformats.org/officeDocument/2006/relationships/hyperlink" Target="https://zh.wikipedia.org/wiki/%E6%96%B0%E6%B5%B7%E8%AF%9A" TargetMode="External"/><Relationship Id="rId9" Type="http://schemas.openxmlformats.org/officeDocument/2006/relationships/hyperlink" Target="https://zh.wikipedia.org/wiki/RADWIMPS" TargetMode="External"/><Relationship Id="rId14" Type="http://schemas.openxmlformats.org/officeDocument/2006/relationships/hyperlink" Target="https://zh.wikipedia.org/wiki/%E5%90%89%E5%8D%9C%E5%8A%9B%E5%B7%A5%E4%BD%9C%E5%AE%A4" TargetMode="External"/><Relationship Id="rId22" Type="http://schemas.openxmlformats.org/officeDocument/2006/relationships/hyperlink" Target="https://zh.wikipedia.org/wiki/%E7%A5%9E%E7%A4%BE" TargetMode="External"/><Relationship Id="rId27" Type="http://schemas.openxmlformats.org/officeDocument/2006/relationships/hyperlink" Target="https://zh.wikipedia.org/wiki/%E6%99%BA%E6%85%A7%E5%9E%8B%E6%89%8B%E6%A9%9F" TargetMode="External"/><Relationship Id="rId30" Type="http://schemas.openxmlformats.org/officeDocument/2006/relationships/hyperlink" Target="https://zh.wikipedia.org/wiki/%E7%B5%90%E7%B9%A9" TargetMode="External"/><Relationship Id="rId35" Type="http://schemas.openxmlformats.org/officeDocument/2006/relationships/hyperlink" Target="https://zh.wikipedia.org/wiki/%E7%B4%A0%E6%8F%8F" TargetMode="External"/><Relationship Id="rId8" Type="http://schemas.openxmlformats.org/officeDocument/2006/relationships/hyperlink" Target="https://zh.wikipedia.org/wiki/%E4%BD%A0%E7%9A%84%E5%90%8D%E5%AD%97%E3%80%82#cite_note-11" TargetMode="External"/><Relationship Id="rId3" Type="http://schemas.openxmlformats.org/officeDocument/2006/relationships/hyperlink" Target="https://zh.wikipedia.org/wiki/%E6%97%A5%E6%9C%AC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dirty="0"/>
              <a:t>各位同學大家早，很高興又到了晨光天文時間，這個學期</a:t>
            </a:r>
            <a:r>
              <a:rPr lang="zh-TW" altLang="en-US" dirty="0"/>
              <a:t>跟各位分享</a:t>
            </a:r>
            <a:r>
              <a:rPr lang="zh-TW" altLang="en-US" sz="1200" dirty="0"/>
              <a:t>的晨光天文主題叫做</a:t>
            </a:r>
            <a:r>
              <a:rPr lang="en-US" altLang="zh-TW" sz="1200" dirty="0"/>
              <a:t>~</a:t>
            </a:r>
            <a:r>
              <a:rPr lang="zh-TW" altLang="en-US" sz="1200" dirty="0"/>
              <a:t>宇宙浪子。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79291-6883-4D8E-BACE-8943364EE25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29750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圖像版面配置區 1">
            <a:extLst>
              <a:ext uri="{FF2B5EF4-FFF2-40B4-BE49-F238E27FC236}">
                <a16:creationId xmlns:a16="http://schemas.microsoft.com/office/drawing/2014/main" id="{9EEAC483-251B-EA3F-869D-6C933864C25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備忘稿版面配置區 2">
            <a:extLst>
              <a:ext uri="{FF2B5EF4-FFF2-40B4-BE49-F238E27FC236}">
                <a16:creationId xmlns:a16="http://schemas.microsoft.com/office/drawing/2014/main" id="{B1DB8E46-5928-1AC7-0820-DAF2F2EDBBB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sz="1600" dirty="0"/>
              <a:t>我是</a:t>
            </a:r>
            <a:r>
              <a:rPr lang="en-US" altLang="zh-TW" sz="1600" dirty="0"/>
              <a:t>OO</a:t>
            </a:r>
            <a:r>
              <a:rPr lang="zh-TW" altLang="en-US" sz="1600" dirty="0"/>
              <a:t>老師，今天跟我一起進班的有</a:t>
            </a:r>
            <a:r>
              <a:rPr lang="en-US" altLang="zh-TW" sz="1600" dirty="0"/>
              <a:t>OO</a:t>
            </a:r>
            <a:r>
              <a:rPr lang="zh-TW" altLang="en-US" sz="1600" dirty="0"/>
              <a:t>老師和</a:t>
            </a:r>
            <a:r>
              <a:rPr lang="en-US" altLang="zh-TW" sz="1600" dirty="0"/>
              <a:t>OO</a:t>
            </a:r>
            <a:r>
              <a:rPr lang="zh-TW" altLang="en-US" sz="1600" dirty="0"/>
              <a:t>老師，我們掌聲歡迎他們。</a:t>
            </a:r>
          </a:p>
          <a:p>
            <a:pPr eaLnBrk="1" hangingPunct="1">
              <a:spcBef>
                <a:spcPct val="0"/>
              </a:spcBef>
            </a:pPr>
            <a:r>
              <a:rPr lang="zh-TW" altLang="en-US" sz="1600" dirty="0"/>
              <a:t>在上課之前我們先來分組，這裡是第一組</a:t>
            </a:r>
            <a:r>
              <a:rPr lang="en-US" altLang="zh-TW" sz="1600" dirty="0"/>
              <a:t>､</a:t>
            </a:r>
            <a:r>
              <a:rPr lang="zh-TW" altLang="en-US" sz="1600" dirty="0"/>
              <a:t>這裡是第二組</a:t>
            </a:r>
            <a:r>
              <a:rPr lang="en-US" altLang="zh-TW" sz="1600" dirty="0"/>
              <a:t>､ </a:t>
            </a:r>
            <a:r>
              <a:rPr lang="zh-TW" altLang="en-US" sz="1600" dirty="0"/>
              <a:t>這裡是第三組</a:t>
            </a:r>
            <a:r>
              <a:rPr lang="en-US" altLang="zh-TW" sz="1600" dirty="0"/>
              <a:t>､</a:t>
            </a:r>
            <a:r>
              <a:rPr lang="zh-TW" altLang="en-US" sz="1600" dirty="0"/>
              <a:t>那裡是第四組</a:t>
            </a:r>
            <a:r>
              <a:rPr lang="en-US" altLang="zh-TW" sz="1600" dirty="0"/>
              <a:t>､</a:t>
            </a:r>
            <a:r>
              <a:rPr lang="zh-TW" altLang="en-US" sz="1600" dirty="0"/>
              <a:t>最後是第五組。</a:t>
            </a:r>
          </a:p>
          <a:p>
            <a:pPr eaLnBrk="1" hangingPunct="1">
              <a:spcBef>
                <a:spcPct val="0"/>
              </a:spcBef>
            </a:pPr>
            <a:r>
              <a:rPr lang="zh-TW" altLang="en-US" sz="1600" dirty="0"/>
              <a:t>現在就開始來分享今天的單元</a:t>
            </a:r>
            <a:r>
              <a:rPr lang="en-US" altLang="zh-TW" sz="1600" dirty="0"/>
              <a:t>~</a:t>
            </a:r>
            <a:r>
              <a:rPr lang="zh-TW" altLang="en-US" sz="1600" dirty="0"/>
              <a:t>夢幻彗星尾巴。</a:t>
            </a:r>
          </a:p>
          <a:p>
            <a:pPr eaLnBrk="1" hangingPunct="1">
              <a:spcBef>
                <a:spcPct val="0"/>
              </a:spcBef>
            </a:pPr>
            <a:endParaRPr lang="zh-TW" altLang="en-US" dirty="0"/>
          </a:p>
        </p:txBody>
      </p:sp>
      <p:sp>
        <p:nvSpPr>
          <p:cNvPr id="6148" name="投影片編號版面配置區 3">
            <a:extLst>
              <a:ext uri="{FF2B5EF4-FFF2-40B4-BE49-F238E27FC236}">
                <a16:creationId xmlns:a16="http://schemas.microsoft.com/office/drawing/2014/main" id="{7E6914B6-1BB1-6DC3-1BD0-317BAB1687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84FA906-68FF-4418-9DF4-8B12D86C25F8}" type="slidenum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投影片圖像版面配置區 1">
            <a:extLst>
              <a:ext uri="{FF2B5EF4-FFF2-40B4-BE49-F238E27FC236}">
                <a16:creationId xmlns:a16="http://schemas.microsoft.com/office/drawing/2014/main" id="{5F751CF7-8111-B663-B1E1-78F45D83F1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備忘稿版面配置區 2">
            <a:extLst>
              <a:ext uri="{FF2B5EF4-FFF2-40B4-BE49-F238E27FC236}">
                <a16:creationId xmlns:a16="http://schemas.microsoft.com/office/drawing/2014/main" id="{4A9E4436-1741-8613-97EC-BDCC7DAC024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dirty="0"/>
              <a:t>幾年</a:t>
            </a:r>
            <a:r>
              <a:rPr lang="zh-TW" altLang="en-US" b="0" i="0" dirty="0">
                <a:solidFill>
                  <a:srgbClr val="FF0000"/>
                </a:solidFill>
                <a:effectLst/>
              </a:rPr>
              <a:t>前</a:t>
            </a:r>
            <a:r>
              <a:rPr lang="zh-TW" altLang="en-US" dirty="0"/>
              <a:t>有一部跟彗星有關的電影叫做 </a:t>
            </a:r>
            <a:r>
              <a:rPr lang="en-US" altLang="zh-TW" dirty="0"/>
              <a:t>~</a:t>
            </a:r>
            <a:r>
              <a:rPr lang="zh-TW" altLang="en-US" dirty="0"/>
              <a:t> </a:t>
            </a:r>
            <a:r>
              <a:rPr lang="zh-TW" altLang="en-US" u="sng" dirty="0"/>
              <a:t>你的名字</a:t>
            </a:r>
            <a:r>
              <a:rPr lang="zh-TW" altLang="en-US" dirty="0"/>
              <a:t>，不知道大家有沒有看過呢？</a:t>
            </a:r>
            <a:endParaRPr lang="en-US" altLang="zh-TW" dirty="0"/>
          </a:p>
          <a:p>
            <a:pPr eaLnBrk="1" hangingPunct="1">
              <a:spcBef>
                <a:spcPct val="0"/>
              </a:spcBef>
            </a:pPr>
            <a:r>
              <a:rPr lang="zh-TW" altLang="en-US" dirty="0"/>
              <a:t>在影片中，這一顆彗星靠近地球時分裂，巨大的彗星尾巴讓地球上的人都相當的震撼。</a:t>
            </a:r>
            <a:endParaRPr lang="en-US" altLang="zh-TW" dirty="0"/>
          </a:p>
          <a:p>
            <a:pPr eaLnBrk="1" hangingPunct="1">
              <a:spcBef>
                <a:spcPct val="0"/>
              </a:spcBef>
            </a:pPr>
            <a:endParaRPr lang="en-US" altLang="zh-TW" dirty="0"/>
          </a:p>
          <a:p>
            <a:endParaRPr lang="en-US" altLang="ja-JP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en-US" altLang="zh-TW" dirty="0"/>
              <a:t>《</a:t>
            </a:r>
            <a:r>
              <a:rPr lang="zh-TW" altLang="en-US" b="1" dirty="0"/>
              <a:t>你的名字</a:t>
            </a:r>
            <a:r>
              <a:rPr lang="en-US" altLang="zh-TW" dirty="0"/>
              <a:t>》</a:t>
            </a:r>
            <a:r>
              <a:rPr lang="zh-TW" altLang="en-US" dirty="0"/>
              <a:t>（日語：君</a:t>
            </a:r>
            <a:r>
              <a:rPr lang="ja-JP" altLang="en-US" dirty="0"/>
              <a:t>の</a:t>
            </a:r>
            <a:r>
              <a:rPr lang="zh-TW" altLang="en-US" dirty="0"/>
              <a:t>名</a:t>
            </a:r>
            <a:r>
              <a:rPr lang="ja-JP" altLang="en-US" dirty="0"/>
              <a:t>は</a:t>
            </a:r>
            <a:r>
              <a:rPr lang="en-US" altLang="ja-JP" dirty="0"/>
              <a:t>-</a:t>
            </a:r>
            <a:r>
              <a:rPr lang="en-US" altLang="zh-TW" dirty="0"/>
              <a:t>Kimi no </a:t>
            </a:r>
            <a:r>
              <a:rPr lang="en-US" altLang="zh-TW" dirty="0" err="1"/>
              <a:t>na</a:t>
            </a:r>
            <a:r>
              <a:rPr lang="en-US" altLang="zh-TW" dirty="0"/>
              <a:t> </a:t>
            </a:r>
            <a:r>
              <a:rPr lang="en-US" altLang="zh-TW" dirty="0" err="1"/>
              <a:t>wa</a:t>
            </a:r>
            <a:r>
              <a:rPr lang="ja-JP" altLang="en-US" dirty="0"/>
              <a:t>。</a:t>
            </a:r>
            <a:r>
              <a:rPr lang="en-US" altLang="ja-JP" dirty="0"/>
              <a:t>/</a:t>
            </a:r>
            <a:r>
              <a:rPr lang="zh-TW" altLang="en-US" dirty="0"/>
              <a:t>英語：</a:t>
            </a:r>
            <a:r>
              <a:rPr lang="en-US" altLang="zh-TW" i="1" dirty="0"/>
              <a:t>Your Name</a:t>
            </a:r>
            <a:r>
              <a:rPr lang="zh-TW" altLang="en-US" dirty="0"/>
              <a:t>）是</a:t>
            </a:r>
            <a:r>
              <a:rPr lang="zh-TW" altLang="en-US" dirty="0">
                <a:hlinkClick r:id="rId3" tooltip="日本"/>
              </a:rPr>
              <a:t>日本</a:t>
            </a:r>
            <a:r>
              <a:rPr lang="zh-TW" altLang="en-US" dirty="0"/>
              <a:t>動畫家</a:t>
            </a:r>
            <a:r>
              <a:rPr lang="zh-TW" altLang="en-US" dirty="0">
                <a:hlinkClick r:id="rId4" tooltip="新海誠"/>
              </a:rPr>
              <a:t>新海誠</a:t>
            </a:r>
            <a:r>
              <a:rPr lang="zh-TW" altLang="en-US" dirty="0"/>
              <a:t>編劇與執導、於</a:t>
            </a:r>
            <a:r>
              <a:rPr lang="en-US" altLang="zh-TW" dirty="0"/>
              <a:t>2016</a:t>
            </a:r>
            <a:r>
              <a:rPr lang="zh-TW" altLang="en-US" dirty="0"/>
              <a:t>年</a:t>
            </a:r>
            <a:r>
              <a:rPr lang="en-US" altLang="zh-TW" dirty="0"/>
              <a:t>8</a:t>
            </a:r>
            <a:r>
              <a:rPr lang="zh-TW" altLang="en-US" dirty="0"/>
              <a:t>月</a:t>
            </a:r>
            <a:r>
              <a:rPr lang="en-US" altLang="zh-TW" dirty="0"/>
              <a:t>26</a:t>
            </a:r>
            <a:r>
              <a:rPr lang="zh-TW" altLang="en-US" dirty="0"/>
              <a:t>日在日本首映的</a:t>
            </a:r>
            <a:r>
              <a:rPr lang="zh-TW" altLang="en-US" dirty="0">
                <a:hlinkClick r:id="rId5" tooltip="動畫電影"/>
              </a:rPr>
              <a:t>動畫電影</a:t>
            </a:r>
            <a:r>
              <a:rPr lang="zh-TW" altLang="en-US" dirty="0"/>
              <a:t>。影片由</a:t>
            </a:r>
            <a:r>
              <a:rPr lang="zh-TW" altLang="en-US" dirty="0">
                <a:hlinkClick r:id="rId6" tooltip="田中將賀"/>
              </a:rPr>
              <a:t>田中將賀</a:t>
            </a:r>
            <a:r>
              <a:rPr lang="zh-TW" altLang="en-US" dirty="0"/>
              <a:t>擔任人物設計、作畫導演為</a:t>
            </a:r>
            <a:r>
              <a:rPr lang="zh-TW" altLang="en-US" dirty="0">
                <a:hlinkClick r:id="rId7" tooltip="安藤雅司"/>
              </a:rPr>
              <a:t>安藤雅司</a:t>
            </a:r>
            <a:r>
              <a:rPr lang="en-US" altLang="zh-TW" baseline="30000" dirty="0">
                <a:hlinkClick r:id="rId8"/>
              </a:rPr>
              <a:t>[5]</a:t>
            </a:r>
            <a:r>
              <a:rPr lang="zh-TW" altLang="en-US" dirty="0"/>
              <a:t>、劇中音樂則由搖滾樂團</a:t>
            </a:r>
            <a:r>
              <a:rPr lang="en-US" altLang="zh-TW" dirty="0">
                <a:hlinkClick r:id="rId9" tooltip="RADWIMPS"/>
              </a:rPr>
              <a:t>RADWIMPS</a:t>
            </a:r>
            <a:r>
              <a:rPr lang="zh-TW" altLang="en-US" dirty="0"/>
              <a:t>負責製作，影星</a:t>
            </a:r>
            <a:r>
              <a:rPr lang="zh-TW" altLang="en-US" dirty="0">
                <a:hlinkClick r:id="rId10" tooltip="神木隆之介"/>
              </a:rPr>
              <a:t>神木隆之介</a:t>
            </a:r>
            <a:r>
              <a:rPr lang="zh-TW" altLang="en-US" dirty="0"/>
              <a:t>與</a:t>
            </a:r>
            <a:r>
              <a:rPr lang="zh-TW" altLang="en-US" dirty="0">
                <a:hlinkClick r:id="rId11" tooltip="上白石萌音"/>
              </a:rPr>
              <a:t>上白石萌音</a:t>
            </a:r>
            <a:r>
              <a:rPr lang="zh-TW" altLang="en-US" dirty="0"/>
              <a:t>分別為片中男女主角</a:t>
            </a:r>
            <a:r>
              <a:rPr lang="zh-TW" altLang="en-US" dirty="0">
                <a:hlinkClick r:id="rId12" tooltip="配音"/>
              </a:rPr>
              <a:t>配音</a:t>
            </a:r>
            <a:r>
              <a:rPr lang="zh-TW" altLang="en-US" dirty="0"/>
              <a:t>。</a:t>
            </a:r>
          </a:p>
          <a:p>
            <a:r>
              <a:rPr lang="zh-TW" altLang="en-US" dirty="0"/>
              <a:t>本作是新海誠第一次採用</a:t>
            </a:r>
            <a:r>
              <a:rPr lang="zh-TW" altLang="en-US" dirty="0">
                <a:hlinkClick r:id="rId13" tooltip="製作委員會方式"/>
              </a:rPr>
              <a:t>製作委員會方式</a:t>
            </a:r>
            <a:r>
              <a:rPr lang="zh-TW" altLang="en-US" dirty="0"/>
              <a:t>的作品。該片上映後連霸日本數週票房冠軍，是目前唯一除</a:t>
            </a:r>
            <a:r>
              <a:rPr lang="zh-TW" altLang="en-US" dirty="0">
                <a:hlinkClick r:id="rId14" tooltip="吉卜力工作室"/>
              </a:rPr>
              <a:t>吉卜力工作室</a:t>
            </a:r>
            <a:r>
              <a:rPr lang="zh-TW" altLang="en-US" dirty="0"/>
              <a:t>作品以外超越百億</a:t>
            </a:r>
            <a:r>
              <a:rPr lang="zh-TW" altLang="en-US" dirty="0">
                <a:hlinkClick r:id="rId15" tooltip="日圓"/>
              </a:rPr>
              <a:t>日圓</a:t>
            </a:r>
            <a:r>
              <a:rPr lang="zh-TW" altLang="en-US" dirty="0"/>
              <a:t>票房的日本動畫電影，並獲得</a:t>
            </a:r>
            <a:r>
              <a:rPr lang="zh-TW" altLang="en-US" dirty="0">
                <a:hlinkClick r:id="rId16" tooltip="西班牙"/>
              </a:rPr>
              <a:t>西班牙</a:t>
            </a:r>
            <a:r>
              <a:rPr lang="zh-TW" altLang="en-US" dirty="0">
                <a:hlinkClick r:id="rId17" tooltip="錫切斯影展"/>
              </a:rPr>
              <a:t>錫切斯影展</a:t>
            </a:r>
            <a:r>
              <a:rPr lang="zh-TW" altLang="en-US" dirty="0"/>
              <a:t>最佳動畫長片獎等電影獎榮譽。</a:t>
            </a:r>
          </a:p>
          <a:p>
            <a:endParaRPr lang="en-US" altLang="ja-JP" dirty="0"/>
          </a:p>
          <a:p>
            <a:r>
              <a:rPr lang="ja-JP" altLang="en-US" dirty="0"/>
              <a:t>劇情</a:t>
            </a:r>
          </a:p>
          <a:p>
            <a:r>
              <a:rPr lang="ja-JP" altLang="en-US" dirty="0">
                <a:hlinkClick r:id="rId18" tooltip="迪亞馬特"/>
              </a:rPr>
              <a:t>迪亞馬特</a:t>
            </a:r>
            <a:r>
              <a:rPr lang="ja-JP" altLang="en-US" dirty="0">
                <a:hlinkClick r:id="rId19" tooltip="彗星"/>
              </a:rPr>
              <a:t>彗星</a:t>
            </a:r>
            <a:r>
              <a:rPr lang="ja-JP" altLang="en-US" dirty="0"/>
              <a:t>（ティアマト彗星）每逢</a:t>
            </a:r>
            <a:r>
              <a:rPr lang="en-US" altLang="ja-JP" dirty="0"/>
              <a:t>1200</a:t>
            </a:r>
            <a:r>
              <a:rPr lang="ja-JP" altLang="en-US" dirty="0"/>
              <a:t>年造訪</a:t>
            </a:r>
            <a:r>
              <a:rPr lang="ja-JP" altLang="en-US" dirty="0">
                <a:hlinkClick r:id="rId20" tooltip="地球"/>
              </a:rPr>
              <a:t>地球</a:t>
            </a:r>
            <a:r>
              <a:rPr lang="ja-JP" altLang="en-US" dirty="0"/>
              <a:t>，在深山小鎮</a:t>
            </a:r>
            <a:r>
              <a:rPr lang="ja-JP" altLang="en-US" dirty="0">
                <a:hlinkClick r:id="rId21" tooltip="糸守町"/>
              </a:rPr>
              <a:t>糸守町</a:t>
            </a:r>
            <a:r>
              <a:rPr lang="ja-JP" altLang="en-US" dirty="0"/>
              <a:t>（糸守町／いともりまち）中家族世代經營鎮內「宮水</a:t>
            </a:r>
            <a:r>
              <a:rPr lang="ja-JP" altLang="en-US" dirty="0">
                <a:hlinkClick r:id="rId22" tooltip="神社"/>
              </a:rPr>
              <a:t>神社</a:t>
            </a:r>
            <a:r>
              <a:rPr lang="ja-JP" altLang="en-US" dirty="0"/>
              <a:t>」的高中少女</a:t>
            </a:r>
            <a:r>
              <a:rPr lang="ja-JP" altLang="en-US" b="1" dirty="0"/>
              <a:t>宮水三葉</a:t>
            </a:r>
            <a:r>
              <a:rPr lang="ja-JP" altLang="en-US" dirty="0"/>
              <a:t>、以及</a:t>
            </a:r>
            <a:r>
              <a:rPr lang="ja-JP" altLang="en-US" dirty="0">
                <a:hlinkClick r:id="rId23" tooltip="東京"/>
              </a:rPr>
              <a:t>東京</a:t>
            </a:r>
            <a:r>
              <a:rPr lang="ja-JP" altLang="en-US" dirty="0">
                <a:hlinkClick r:id="rId24" tooltip="四谷"/>
              </a:rPr>
              <a:t>四谷</a:t>
            </a:r>
            <a:r>
              <a:rPr lang="ja-JP" altLang="en-US" dirty="0"/>
              <a:t>的高中少年</a:t>
            </a:r>
            <a:r>
              <a:rPr lang="ja-JP" altLang="en-US" b="1" dirty="0"/>
              <a:t>立花瀧</a:t>
            </a:r>
            <a:r>
              <a:rPr lang="ja-JP" altLang="en-US" dirty="0"/>
              <a:t>，從某天開始，在睡覺的時候，就會</a:t>
            </a:r>
            <a:r>
              <a:rPr lang="ja-JP" altLang="en-US" dirty="0">
                <a:hlinkClick r:id="rId25" tooltip="靈魂"/>
              </a:rPr>
              <a:t>靈魂</a:t>
            </a:r>
            <a:r>
              <a:rPr lang="ja-JP" altLang="en-US" dirty="0"/>
              <a:t>互換，醒來什麼都不記得，感覺像做了奇妙的</a:t>
            </a:r>
            <a:r>
              <a:rPr lang="ja-JP" altLang="en-US" dirty="0">
                <a:hlinkClick r:id="rId26" tooltip="夢"/>
              </a:rPr>
              <a:t>夢</a:t>
            </a:r>
            <a:r>
              <a:rPr lang="ja-JP" altLang="en-US" dirty="0"/>
              <a:t>，但周圍的人會講出他們昨天有違平常。他倆很快意識到這種情形，困惑之中開始在彼此</a:t>
            </a:r>
            <a:r>
              <a:rPr lang="ja-JP" altLang="en-US" dirty="0">
                <a:hlinkClick r:id="rId27" tooltip="智慧型手機"/>
              </a:rPr>
              <a:t>智慧型手機</a:t>
            </a:r>
            <a:r>
              <a:rPr lang="ja-JP" altLang="en-US" dirty="0"/>
              <a:t>留言，逐漸地變得習慣於身體切換，並干預對方的生活。三葉不僅樂於所嚮往的</a:t>
            </a:r>
            <a:r>
              <a:rPr lang="ja-JP" altLang="en-US" dirty="0">
                <a:hlinkClick r:id="rId23" tooltip="東京"/>
              </a:rPr>
              <a:t>東京</a:t>
            </a:r>
            <a:r>
              <a:rPr lang="ja-JP" altLang="en-US" dirty="0"/>
              <a:t>生活，也利用女人心這點，幫助瀧更接近其打工的美女前輩奧寺，促成與她約會；而瀧以陽剛的形象，幫助柔弱的三葉在她的學校更受歡迎，雙方逐漸對彼此有好感。</a:t>
            </a:r>
          </a:p>
          <a:p>
            <a:r>
              <a:rPr lang="ja-JP" altLang="en-US" dirty="0"/>
              <a:t>有次三葉（瀧）和妹妹四葉、外祖母一起徒步至宮水神社位在鎮外山上的「</a:t>
            </a:r>
            <a:r>
              <a:rPr lang="ja-JP" altLang="en-US" dirty="0">
                <a:hlinkClick r:id="rId28" tooltip="御神體"/>
              </a:rPr>
              <a:t>御神體</a:t>
            </a:r>
            <a:r>
              <a:rPr lang="ja-JP" altLang="en-US" dirty="0"/>
              <a:t>」，途中外祖母告訴她們</a:t>
            </a:r>
            <a:r>
              <a:rPr lang="en-US" altLang="ja-JP" dirty="0"/>
              <a:t>:</a:t>
            </a:r>
            <a:r>
              <a:rPr lang="ja-JP" altLang="en-US" dirty="0"/>
              <a:t>「產靈」、「ムスビ」、「結」都可以連結人與時間，在本質上是相同的，因此宮水家族的歷代</a:t>
            </a:r>
            <a:r>
              <a:rPr lang="ja-JP" altLang="en-US" dirty="0">
                <a:hlinkClick r:id="rId29" tooltip="巫女"/>
              </a:rPr>
              <a:t>巫女</a:t>
            </a:r>
            <a:r>
              <a:rPr lang="ja-JP" altLang="en-US" dirty="0"/>
              <a:t>都編織</a:t>
            </a:r>
            <a:r>
              <a:rPr lang="ja-JP" altLang="en-US" dirty="0">
                <a:hlinkClick r:id="rId30" tooltip="結繩"/>
              </a:rPr>
              <a:t>結繩</a:t>
            </a:r>
            <a:r>
              <a:rPr lang="ja-JP" altLang="en-US" dirty="0"/>
              <a:t>來體現，水酒等進入人體也能和時間形成連結。三人參拜位於</a:t>
            </a:r>
            <a:r>
              <a:rPr lang="ja-JP" altLang="en-US" dirty="0">
                <a:hlinkClick r:id="rId31" tooltip="破火山口"/>
              </a:rPr>
              <a:t>破火山口</a:t>
            </a:r>
            <a:r>
              <a:rPr lang="ja-JP" altLang="en-US" dirty="0"/>
              <a:t>型</a:t>
            </a:r>
            <a:r>
              <a:rPr lang="ja-JP" altLang="en-US" dirty="0">
                <a:hlinkClick r:id="rId32" tooltip="窪地"/>
              </a:rPr>
              <a:t>窪地</a:t>
            </a:r>
            <a:r>
              <a:rPr lang="ja-JP" altLang="en-US" dirty="0"/>
              <a:t>「隱世」（カクリヨ）上的御神體，並以</a:t>
            </a:r>
            <a:r>
              <a:rPr lang="ja-JP" altLang="en-US" dirty="0">
                <a:hlinkClick r:id="rId33" tooltip="口嚼酒"/>
              </a:rPr>
              <a:t>口嚼酒</a:t>
            </a:r>
            <a:r>
              <a:rPr lang="ja-JP" altLang="en-US" dirty="0"/>
              <a:t>為半身獻祭。回程時當三葉（瀧）和妹妹四葉、外祖母在觀看糸守湖的夕陽時，外祖母對三葉（瀧）說：「你是不是在作夢？」，瀧聽完後從床上驚醒起來，並發覺自己在流淚。</a:t>
            </a:r>
          </a:p>
          <a:p>
            <a:r>
              <a:rPr lang="ja-JP" altLang="en-US" dirty="0"/>
              <a:t>瀧與奧寺約會時，偶然看到</a:t>
            </a:r>
            <a:r>
              <a:rPr lang="ja-JP" altLang="en-US" dirty="0">
                <a:hlinkClick r:id="rId34" tooltip="飛驒市"/>
              </a:rPr>
              <a:t>飛驒</a:t>
            </a:r>
            <a:r>
              <a:rPr lang="ja-JP" altLang="en-US" dirty="0"/>
              <a:t>照片喚起記憶，三葉留下信息告訴瀧約會後正好可以看到彗星，瀧覺得此話十分奇怪，決定打電話詢問卻打不通，而且自那天起就再也沒有跟三葉交換身體。心中充滿疑問的他利用擅長的素描畫下片段印象，並與同學藤井司、前輩奧寺一起去飛驒探個究竟。在瀧一行人拿著</a:t>
            </a:r>
            <a:r>
              <a:rPr lang="ja-JP" altLang="en-US" dirty="0">
                <a:hlinkClick r:id="rId35" tooltip="素描"/>
              </a:rPr>
              <a:t>素描圖</a:t>
            </a:r>
            <a:r>
              <a:rPr lang="ja-JP" altLang="en-US" dirty="0"/>
              <a:t>詢問當地居民但四處碰壁之際，遇上拉麵店老闆閒聊回憶起家鄉，得知該地名為「糸守町」，並在拉麵店老闆的帶領下來到已無人居住的原糸守町區域；由於</a:t>
            </a:r>
            <a:r>
              <a:rPr lang="en-US" altLang="ja-JP" dirty="0"/>
              <a:t>3</a:t>
            </a:r>
            <a:r>
              <a:rPr lang="ja-JP" altLang="en-US" dirty="0"/>
              <a:t>年前迪亞馬特彗星分裂出來的彗星擊中當時正在舉行秋日</a:t>
            </a:r>
            <a:r>
              <a:rPr lang="ja-JP" altLang="en-US" dirty="0">
                <a:hlinkClick r:id="rId36" tooltip="祭 (日本)"/>
              </a:rPr>
              <a:t>祭典</a:t>
            </a:r>
            <a:r>
              <a:rPr lang="ja-JP" altLang="en-US" dirty="0"/>
              <a:t>的宮水神社一帶，村鎮被摧毀大半，超過</a:t>
            </a:r>
            <a:r>
              <a:rPr lang="en-US" altLang="ja-JP" dirty="0"/>
              <a:t>500</a:t>
            </a:r>
            <a:r>
              <a:rPr lang="ja-JP" altLang="en-US" dirty="0"/>
              <a:t>名鎮民、包括宮水本家及其朋友皆不幸罹難。不相信這個事實的瀧打開手機，卻發現三葉的留言全部消失，而歷史文獻亦將她列在罹難者名單之中。當天晚上和奧寺談起瀧手上不知何來的結繩信物時，瀧想到三葉外祖母曾經說過土地神可以連結人與時間，便決定前去糸守町尋找和三葉以及彗星墜落有關的事物。他留下字條跟藤井司、奧寺說明原因後，在拉麵店老闆的幫助下前往糸守町的御神體。</a:t>
            </a:r>
          </a:p>
          <a:p>
            <a:r>
              <a:rPr lang="ja-JP" altLang="en-US" dirty="0"/>
              <a:t>瀧到達御神體後，嘗試喝下三年前三葉所製作而自己當時留下的口嚼酒，一陣暈眩襲捲而來、他意外絆倒時，過去三葉人生歷程的種種片段彷若歷歷在目，等到瀧回過神來，發現自己再度與三年前的三葉交換身體。在三葉（瀧）思考如何在彗星墜落前拯救糸守町時，又被外祖母識破，並提起自己、二葉、甚至整個宮水家都有過似夢恍惚時候，但是自己已經錯過了記憶，特別告誡三葉（瀧）要好好珍惜現在這個緣份。三葉（瀧）向友人勅使河原克彥、名取早耶香說明情況並且開始策畫避難行動，查出小鎮所環繞的糸守湖也是</a:t>
            </a:r>
            <a:r>
              <a:rPr lang="ja-JP" altLang="en-US" dirty="0">
                <a:hlinkClick r:id="rId37" tooltip="隕石"/>
              </a:rPr>
              <a:t>隕石</a:t>
            </a:r>
            <a:r>
              <a:rPr lang="ja-JP" altLang="en-US" dirty="0"/>
              <a:t>造成的</a:t>
            </a:r>
            <a:r>
              <a:rPr lang="ja-JP" altLang="en-US" dirty="0">
                <a:hlinkClick r:id="rId38" tooltip="撞擊坑"/>
              </a:rPr>
              <a:t>撞擊坑</a:t>
            </a:r>
            <a:r>
              <a:rPr lang="ja-JP" altLang="en-US" dirty="0"/>
              <a:t>，更加深他們的信念。勅使河原克彥負責用</a:t>
            </a:r>
            <a:r>
              <a:rPr lang="ja-JP" altLang="en-US" dirty="0">
                <a:hlinkClick r:id="rId39" tooltip="水膠炸藥"/>
              </a:rPr>
              <a:t>水膠炸藥</a:t>
            </a:r>
            <a:r>
              <a:rPr lang="ja-JP" altLang="en-US" dirty="0"/>
              <a:t>爆破糸守町附近的變電所造成騷動，名取早耶香則在爆炸後透過廣播疏散鎮民，三葉（瀧）則是跑去跟身為</a:t>
            </a:r>
            <a:r>
              <a:rPr lang="ja-JP" altLang="en-US" dirty="0">
                <a:hlinkClick r:id="rId40" tooltip="市長"/>
              </a:rPr>
              <a:t>町長</a:t>
            </a:r>
            <a:r>
              <a:rPr lang="ja-JP" altLang="en-US" dirty="0"/>
              <a:t>的父親要求疏散鎮民，爭執之中町長亦從三葉舉止發現她的意識變成別人。在三葉（瀧）奔走之際，在御神體的瀧（三葉）醒來對於瀧的身體為何在御神體感到不明白，好奇的瀧（三葉）在走出御神體的山頂時見到小鎮消失，才領悟到本人已在當時觀看彗星的時候死去。當三葉（瀧）至御神體之處，在「黃昏之時」（カタワレ時）兩人得以相見。在短暫的寒暄後，為避免再次相忘，瀧提議雙方在對方手上寫下自己的名字。三葉正要在瀧手上寫下名字之際兩人卻又分離，而瀧在三葉手上寫下了「喜歡你」。回復真身的三葉繼續執行瀧未完成的計畫，造成騷動促使鎮民避難，但其同儕的行動遭町長阻止，此時三葉見到彗星分裂碎片開始墜落，趕緊再次去遊說父親</a:t>
            </a:r>
            <a:r>
              <a:rPr lang="en-US" altLang="ja-JP" dirty="0"/>
              <a:t>……</a:t>
            </a:r>
          </a:p>
          <a:p>
            <a:r>
              <a:rPr lang="ja-JP" altLang="en-US" dirty="0"/>
              <a:t>時間跳到瀧自飛驒回來</a:t>
            </a:r>
            <a:r>
              <a:rPr lang="en-US" altLang="ja-JP" dirty="0"/>
              <a:t>5</a:t>
            </a:r>
            <a:r>
              <a:rPr lang="ja-JP" altLang="en-US" dirty="0"/>
              <a:t>年後，瀧已經進入社會工作，對他在御神體時的種種印象已變得模糊，以為是跟藤井司、奧寺吵架然後負氣跑到山頂散心；回到東京後卻不自覺地對糸守這個地方很在意，從新聞記錄中得知鎮民因町長以「演習」名義指示至當地高中避難而躲過一劫。即使距彗星災難</a:t>
            </a:r>
            <a:r>
              <a:rPr lang="en-US" altLang="ja-JP" dirty="0"/>
              <a:t>8</a:t>
            </a:r>
            <a:r>
              <a:rPr lang="ja-JP" altLang="en-US" dirty="0"/>
              <a:t>年後（</a:t>
            </a:r>
            <a:r>
              <a:rPr lang="en-US" altLang="ja-JP" dirty="0"/>
              <a:t>2021</a:t>
            </a:r>
            <a:r>
              <a:rPr lang="ja-JP" altLang="en-US" dirty="0"/>
              <a:t>年），大學畢業在東京四處求職的瀧，仍依稀想找尋某人，期間數次與三葉擦肩而過。在一次偶然機會下，瀧與三葉隔著不同電車的車廂，驚訝地遇見了彼此。雙方下車後焦急地想與對方見面，最終在階梯相會。此時的瀧和三葉逐漸對彼此有了熟悉的感覺，在那久別重逢的當下，眼淚從兩人的臉龐止不住地滑下。瀧忍不住開口問：「我是不是在哪裡見過你？」，三葉回答「我也這麼覺得。」，最終，雙方對問：「你的名字是？」（君の、名前は）。</a:t>
            </a:r>
          </a:p>
          <a:p>
            <a:pPr eaLnBrk="1" hangingPunct="1">
              <a:spcBef>
                <a:spcPct val="0"/>
              </a:spcBef>
            </a:pPr>
            <a:endParaRPr lang="zh-TW" altLang="en-US" dirty="0"/>
          </a:p>
        </p:txBody>
      </p:sp>
      <p:sp>
        <p:nvSpPr>
          <p:cNvPr id="8196" name="投影片編號版面配置區 3">
            <a:extLst>
              <a:ext uri="{FF2B5EF4-FFF2-40B4-BE49-F238E27FC236}">
                <a16:creationId xmlns:a16="http://schemas.microsoft.com/office/drawing/2014/main" id="{30578CA9-73B5-5006-AE0A-E434CB9262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CA63841-86BC-4EAA-97A9-BE9A43516FCC}" type="slidenum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投影片圖像版面配置區 1">
            <a:extLst>
              <a:ext uri="{FF2B5EF4-FFF2-40B4-BE49-F238E27FC236}">
                <a16:creationId xmlns:a16="http://schemas.microsoft.com/office/drawing/2014/main" id="{F21F4197-7A01-E741-025F-B60A73FF573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備忘稿版面配置區 2">
            <a:extLst>
              <a:ext uri="{FF2B5EF4-FFF2-40B4-BE49-F238E27FC236}">
                <a16:creationId xmlns:a16="http://schemas.microsoft.com/office/drawing/2014/main" id="{FA1A7060-6F4C-9B39-FDB3-201D2C03FFA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dirty="0"/>
              <a:t>在實際的生活當中，也曾經有相當明亮的彗星，例如</a:t>
            </a:r>
            <a:r>
              <a:rPr lang="zh-TW" altLang="en-US" u="sng" dirty="0"/>
              <a:t>海爾波普</a:t>
            </a:r>
            <a:r>
              <a:rPr lang="zh-TW" altLang="en-US" dirty="0"/>
              <a:t>彗星。</a:t>
            </a:r>
            <a:endParaRPr lang="en-US" altLang="zh-TW" dirty="0"/>
          </a:p>
          <a:p>
            <a:pPr eaLnBrk="1" hangingPunct="1">
              <a:spcBef>
                <a:spcPct val="0"/>
              </a:spcBef>
            </a:pPr>
            <a:r>
              <a:rPr lang="zh-TW" altLang="en-US" dirty="0"/>
              <a:t>從照片中有沒有發現彗星看起來有什麼特徵呢？</a:t>
            </a:r>
            <a:r>
              <a:rPr lang="en-US" altLang="zh-TW" dirty="0"/>
              <a:t>(</a:t>
            </a:r>
            <a:r>
              <a:rPr lang="zh-TW" altLang="en-US" dirty="0"/>
              <a:t>小朋友回答：有長長的尾巴）。</a:t>
            </a:r>
          </a:p>
        </p:txBody>
      </p:sp>
      <p:sp>
        <p:nvSpPr>
          <p:cNvPr id="10244" name="投影片編號版面配置區 3">
            <a:extLst>
              <a:ext uri="{FF2B5EF4-FFF2-40B4-BE49-F238E27FC236}">
                <a16:creationId xmlns:a16="http://schemas.microsoft.com/office/drawing/2014/main" id="{2C97065F-CEBC-5530-78C2-0BA8EA6172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8280A30-4029-4368-ABBE-53BDF0BB6191}" type="slidenum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投影片圖像版面配置區 1">
            <a:extLst>
              <a:ext uri="{FF2B5EF4-FFF2-40B4-BE49-F238E27FC236}">
                <a16:creationId xmlns:a16="http://schemas.microsoft.com/office/drawing/2014/main" id="{74BEF498-47B1-9E22-2C5E-2D3AC8FC93F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備忘稿版面配置區 2">
            <a:extLst>
              <a:ext uri="{FF2B5EF4-FFF2-40B4-BE49-F238E27FC236}">
                <a16:creationId xmlns:a16="http://schemas.microsoft.com/office/drawing/2014/main" id="{2A2D4FAA-319C-A358-4AE7-331EBA964CD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dirty="0"/>
              <a:t>這個特別的彗星是</a:t>
            </a:r>
            <a:r>
              <a:rPr lang="zh-TW" altLang="en-US" u="sng" dirty="0"/>
              <a:t>麥克諾特</a:t>
            </a:r>
            <a:r>
              <a:rPr lang="zh-TW" altLang="en-US" dirty="0"/>
              <a:t>彗星，小朋友請說說看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dirty="0"/>
              <a:t>它看起來有什麼不一樣？</a:t>
            </a:r>
            <a:r>
              <a:rPr lang="en-US" altLang="zh-TW" dirty="0"/>
              <a:t>(</a:t>
            </a:r>
            <a:r>
              <a:rPr lang="zh-TW" altLang="en-US" dirty="0"/>
              <a:t>小朋友回答：長長彎彎像羽毛、尾巴體積特別大</a:t>
            </a:r>
            <a:r>
              <a:rPr lang="en-US" altLang="zh-TW" dirty="0"/>
              <a:t>……) </a:t>
            </a:r>
            <a:endParaRPr lang="zh-TW" altLang="en-US" dirty="0"/>
          </a:p>
        </p:txBody>
      </p:sp>
      <p:sp>
        <p:nvSpPr>
          <p:cNvPr id="12292" name="投影片編號版面配置區 3">
            <a:extLst>
              <a:ext uri="{FF2B5EF4-FFF2-40B4-BE49-F238E27FC236}">
                <a16:creationId xmlns:a16="http://schemas.microsoft.com/office/drawing/2014/main" id="{A00DE790-3319-FC04-26AF-B55830033E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17FE2C8-31DA-4F51-B760-8762B8B7D893}" type="slidenum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投影片圖像版面配置區 1">
            <a:extLst>
              <a:ext uri="{FF2B5EF4-FFF2-40B4-BE49-F238E27FC236}">
                <a16:creationId xmlns:a16="http://schemas.microsoft.com/office/drawing/2014/main" id="{255A1D67-6EEB-08B4-BE3C-2B11D5F897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備忘稿版面配置區 2">
            <a:extLst>
              <a:ext uri="{FF2B5EF4-FFF2-40B4-BE49-F238E27FC236}">
                <a16:creationId xmlns:a16="http://schemas.microsoft.com/office/drawing/2014/main" id="{5869466D-522F-EE80-F521-8100898A9BB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dirty="0"/>
              <a:t>另一個特別的彗星是</a:t>
            </a:r>
            <a:r>
              <a:rPr lang="zh-TW" altLang="en-US" u="sng" dirty="0"/>
              <a:t>鹿林</a:t>
            </a:r>
            <a:r>
              <a:rPr lang="zh-TW" altLang="en-US" dirty="0"/>
              <a:t>彗星，小朋友請說說看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dirty="0"/>
              <a:t>它看起來有什麼特別的？</a:t>
            </a:r>
            <a:r>
              <a:rPr lang="en-US" altLang="zh-TW" dirty="0"/>
              <a:t>(</a:t>
            </a:r>
            <a:r>
              <a:rPr lang="zh-TW" altLang="en-US" dirty="0"/>
              <a:t>小朋友回答：兩個不同方向的尾巴</a:t>
            </a:r>
            <a:r>
              <a:rPr lang="en-US" altLang="zh-TW" dirty="0"/>
              <a:t>……) </a:t>
            </a:r>
          </a:p>
        </p:txBody>
      </p:sp>
      <p:sp>
        <p:nvSpPr>
          <p:cNvPr id="14340" name="投影片編號版面配置區 3">
            <a:extLst>
              <a:ext uri="{FF2B5EF4-FFF2-40B4-BE49-F238E27FC236}">
                <a16:creationId xmlns:a16="http://schemas.microsoft.com/office/drawing/2014/main" id="{E7431172-81E2-35B2-9F06-4B09A48D22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B23109B-EBC8-46C4-81D6-EC5307D8E646}" type="slidenum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圖像版面配置區 1">
            <a:extLst>
              <a:ext uri="{FF2B5EF4-FFF2-40B4-BE49-F238E27FC236}">
                <a16:creationId xmlns:a16="http://schemas.microsoft.com/office/drawing/2014/main" id="{93442B89-F5CF-3468-3886-1F42723541D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備忘稿版面配置區 2">
            <a:extLst>
              <a:ext uri="{FF2B5EF4-FFF2-40B4-BE49-F238E27FC236}">
                <a16:creationId xmlns:a16="http://schemas.microsoft.com/office/drawing/2014/main" id="{85666869-9D30-312E-6FDB-47625C52915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dirty="0"/>
              <a:t>再來看，這幾個彗星的尾巴跟前面的有</a:t>
            </a:r>
            <a:r>
              <a:rPr lang="zh-TW" altLang="en-US" b="0" dirty="0"/>
              <a:t>不一樣</a:t>
            </a:r>
            <a:r>
              <a:rPr lang="zh-TW" altLang="en-US" dirty="0"/>
              <a:t>嗎？</a:t>
            </a:r>
            <a:r>
              <a:rPr lang="en-US" altLang="zh-TW" dirty="0"/>
              <a:t>(</a:t>
            </a:r>
            <a:r>
              <a:rPr lang="zh-TW" altLang="en-US" dirty="0"/>
              <a:t>小朋友回答：</a:t>
            </a:r>
            <a:r>
              <a:rPr lang="zh-TW" altLang="en-US" b="0" dirty="0"/>
              <a:t>有</a:t>
            </a:r>
            <a:r>
              <a:rPr lang="en-US" altLang="zh-TW" dirty="0"/>
              <a:t>)</a:t>
            </a:r>
          </a:p>
          <a:p>
            <a:pPr eaLnBrk="1" hangingPunct="1">
              <a:spcBef>
                <a:spcPct val="0"/>
              </a:spcBef>
            </a:pPr>
            <a:r>
              <a:rPr lang="zh-TW" altLang="en-US" dirty="0"/>
              <a:t>的確不同！</a:t>
            </a:r>
          </a:p>
          <a:p>
            <a:pPr eaLnBrk="1" hangingPunct="1">
              <a:spcBef>
                <a:spcPct val="0"/>
              </a:spcBef>
            </a:pPr>
            <a:r>
              <a:rPr lang="zh-TW" altLang="en-US" dirty="0"/>
              <a:t>有沒有小朋友要來說說看 </a:t>
            </a:r>
            <a:r>
              <a:rPr lang="en-US" altLang="zh-TW" dirty="0"/>
              <a:t>~ </a:t>
            </a:r>
            <a:r>
              <a:rPr lang="zh-TW" altLang="en-US" dirty="0"/>
              <a:t>有什麼不同？（小朋友回答：</a:t>
            </a:r>
            <a:r>
              <a:rPr lang="zh-TW" altLang="en-US" u="sng" dirty="0"/>
              <a:t>百武</a:t>
            </a:r>
            <a:r>
              <a:rPr lang="zh-TW" altLang="en-US" dirty="0"/>
              <a:t>彗星像投射彈、</a:t>
            </a:r>
            <a:r>
              <a:rPr lang="zh-TW" altLang="en-US" u="sng" dirty="0"/>
              <a:t>班尼特</a:t>
            </a:r>
            <a:r>
              <a:rPr lang="zh-TW" altLang="en-US" dirty="0"/>
              <a:t>彗星比較細長 、</a:t>
            </a:r>
            <a:r>
              <a:rPr lang="zh-TW" altLang="en-US" u="sng" dirty="0"/>
              <a:t>霍姆斯</a:t>
            </a:r>
            <a:r>
              <a:rPr lang="zh-TW" altLang="en-US" dirty="0"/>
              <a:t>彗星像羽毛球、</a:t>
            </a:r>
            <a:r>
              <a:rPr lang="zh-TW" altLang="en-US" u="sng" dirty="0"/>
              <a:t>哈特利</a:t>
            </a:r>
            <a:r>
              <a:rPr lang="en-US" altLang="zh-TW" u="sng" dirty="0"/>
              <a:t>2</a:t>
            </a:r>
            <a:r>
              <a:rPr lang="zh-TW" altLang="en-US" u="sng" dirty="0"/>
              <a:t>號</a:t>
            </a:r>
            <a:r>
              <a:rPr lang="zh-TW" altLang="en-US" dirty="0"/>
              <a:t>彗星有三個尾巴）</a:t>
            </a:r>
          </a:p>
        </p:txBody>
      </p:sp>
      <p:sp>
        <p:nvSpPr>
          <p:cNvPr id="18436" name="投影片編號版面配置區 3">
            <a:extLst>
              <a:ext uri="{FF2B5EF4-FFF2-40B4-BE49-F238E27FC236}">
                <a16:creationId xmlns:a16="http://schemas.microsoft.com/office/drawing/2014/main" id="{A3A0E408-BCAB-26CE-2DC4-23EF93C6F6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9E168F0-B563-413B-8D8E-05D6B00B9727}" type="slidenum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投影片圖像版面配置區 1">
            <a:extLst>
              <a:ext uri="{FF2B5EF4-FFF2-40B4-BE49-F238E27FC236}">
                <a16:creationId xmlns:a16="http://schemas.microsoft.com/office/drawing/2014/main" id="{E6726D31-010B-6439-556C-8BBCAA3828A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備忘稿版面配置區 2">
            <a:extLst>
              <a:ext uri="{FF2B5EF4-FFF2-40B4-BE49-F238E27FC236}">
                <a16:creationId xmlns:a16="http://schemas.microsoft.com/office/drawing/2014/main" id="{D1C844A6-A373-E718-0466-172F766B532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dirty="0"/>
              <a:t>古代的人也跟我們一樣，發現彗星尾巴有不同的樣子。</a:t>
            </a:r>
            <a:endParaRPr lang="en-US" altLang="zh-TW" dirty="0"/>
          </a:p>
          <a:p>
            <a:pPr eaLnBrk="1" hangingPunct="1">
              <a:spcBef>
                <a:spcPct val="0"/>
              </a:spcBef>
            </a:pPr>
            <a:r>
              <a:rPr lang="zh-TW" altLang="en-US" dirty="0"/>
              <a:t>這是在中國湖南長沙</a:t>
            </a:r>
            <a:r>
              <a:rPr lang="zh-TW" altLang="en-US" u="sng" dirty="0"/>
              <a:t>馬王堆</a:t>
            </a:r>
            <a:r>
              <a:rPr lang="zh-TW" altLang="en-US" dirty="0"/>
              <a:t>一座二千多年前漢墓中出土的古代帛書，上面記載了各種彗星形態圖，並用簡單的文字做記錄。</a:t>
            </a:r>
          </a:p>
        </p:txBody>
      </p:sp>
      <p:sp>
        <p:nvSpPr>
          <p:cNvPr id="20484" name="投影片編號版面配置區 3">
            <a:extLst>
              <a:ext uri="{FF2B5EF4-FFF2-40B4-BE49-F238E27FC236}">
                <a16:creationId xmlns:a16="http://schemas.microsoft.com/office/drawing/2014/main" id="{7A47067E-6337-F02C-7E1E-F698AF4890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23F139C-FEAC-46EA-9E83-3913C69547AE}" type="slidenum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投影片圖像版面配置區 1">
            <a:extLst>
              <a:ext uri="{FF2B5EF4-FFF2-40B4-BE49-F238E27FC236}">
                <a16:creationId xmlns:a16="http://schemas.microsoft.com/office/drawing/2014/main" id="{AAC50AFE-B58C-94AD-6EB5-BA4D586E161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備忘稿版面配置區 2">
            <a:extLst>
              <a:ext uri="{FF2B5EF4-FFF2-40B4-BE49-F238E27FC236}">
                <a16:creationId xmlns:a16="http://schemas.microsoft.com/office/drawing/2014/main" id="{06CC24B1-EBE4-6CAA-DBFE-8E8D2E233F1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dirty="0"/>
              <a:t>考古學家仔細的研究這些圖片並重新整理</a:t>
            </a:r>
            <a:r>
              <a:rPr lang="zh-TW" altLang="en-US" dirty="0">
                <a:latin typeface="新細明體" panose="02020500000000000000" pitchFamily="18" charset="-120"/>
              </a:rPr>
              <a:t>。</a:t>
            </a:r>
            <a:endParaRPr lang="en-US" altLang="zh-TW" dirty="0">
              <a:latin typeface="新細明體" panose="02020500000000000000" pitchFamily="18" charset="-120"/>
            </a:endParaRPr>
          </a:p>
          <a:p>
            <a:pPr eaLnBrk="1" hangingPunct="1">
              <a:spcBef>
                <a:spcPct val="0"/>
              </a:spcBef>
            </a:pPr>
            <a:r>
              <a:rPr lang="zh-TW" altLang="en-US" dirty="0"/>
              <a:t>請問小朋友有沒有</a:t>
            </a:r>
            <a:r>
              <a:rPr lang="zh-TW" altLang="en-US" b="0" dirty="0"/>
              <a:t>哪</a:t>
            </a:r>
            <a:r>
              <a:rPr lang="zh-TW" altLang="en-US" dirty="0"/>
              <a:t>一個編號看起來，像前面所介紹的彗星尾巴呢？（小朋友回答：</a:t>
            </a:r>
            <a:r>
              <a:rPr lang="en-US" altLang="zh-TW" dirty="0"/>
              <a:t>4</a:t>
            </a:r>
            <a:r>
              <a:rPr lang="zh-TW" altLang="en-US" dirty="0"/>
              <a:t>號像</a:t>
            </a:r>
            <a:r>
              <a:rPr lang="en-US" altLang="zh-TW" dirty="0"/>
              <a:t>…</a:t>
            </a:r>
            <a:r>
              <a:rPr lang="zh-TW" altLang="en-US" u="sng" dirty="0"/>
              <a:t>百武</a:t>
            </a:r>
            <a:r>
              <a:rPr lang="zh-TW" altLang="en-US" dirty="0"/>
              <a:t>彗星</a:t>
            </a:r>
            <a:r>
              <a:rPr lang="zh-TW" altLang="en-US" dirty="0">
                <a:latin typeface="Poiret One" panose="00000500000000000000" pitchFamily="2" charset="0"/>
              </a:rPr>
              <a:t>&lt;</a:t>
            </a:r>
            <a:r>
              <a:rPr lang="zh-TW" altLang="en-US" dirty="0"/>
              <a:t>按一下滑鼠</a:t>
            </a:r>
            <a:r>
              <a:rPr lang="en-US" altLang="zh-TW" dirty="0">
                <a:latin typeface="Poiret One" panose="00000500000000000000" pitchFamily="2" charset="0"/>
              </a:rPr>
              <a:t>&gt;</a:t>
            </a:r>
            <a:r>
              <a:rPr lang="zh-TW" altLang="en-US" dirty="0"/>
              <a:t>，</a:t>
            </a:r>
            <a:r>
              <a:rPr lang="en-US" altLang="zh-TW" dirty="0"/>
              <a:t>10</a:t>
            </a:r>
            <a:r>
              <a:rPr lang="zh-TW" altLang="en-US" dirty="0"/>
              <a:t>號像</a:t>
            </a:r>
            <a:r>
              <a:rPr lang="en-US" altLang="zh-TW" dirty="0"/>
              <a:t>…</a:t>
            </a:r>
            <a:r>
              <a:rPr lang="zh-TW" altLang="en-US" u="sng" dirty="0"/>
              <a:t>哈特利</a:t>
            </a:r>
            <a:r>
              <a:rPr lang="en-US" altLang="zh-TW" u="sng" dirty="0"/>
              <a:t>2</a:t>
            </a:r>
            <a:r>
              <a:rPr lang="zh-TW" altLang="en-US" u="sng" dirty="0"/>
              <a:t>號</a:t>
            </a:r>
            <a:r>
              <a:rPr lang="zh-TW" altLang="en-US" dirty="0"/>
              <a:t>彗星</a:t>
            </a:r>
            <a:r>
              <a:rPr lang="en-US" altLang="zh-TW" dirty="0">
                <a:latin typeface="Poiret One" panose="00000500000000000000" pitchFamily="2" charset="0"/>
              </a:rPr>
              <a:t>&lt;</a:t>
            </a:r>
            <a:r>
              <a:rPr lang="zh-TW" altLang="en-US" dirty="0"/>
              <a:t>按一下滑鼠</a:t>
            </a:r>
            <a:r>
              <a:rPr lang="en-US" altLang="zh-TW" dirty="0">
                <a:latin typeface="Poiret One" panose="00000500000000000000" pitchFamily="2" charset="0"/>
              </a:rPr>
              <a:t>&gt;</a:t>
            </a:r>
            <a:r>
              <a:rPr lang="zh-TW" altLang="en-US" dirty="0"/>
              <a:t>，</a:t>
            </a:r>
            <a:r>
              <a:rPr lang="en-US" altLang="zh-TW" dirty="0"/>
              <a:t>22</a:t>
            </a:r>
            <a:r>
              <a:rPr lang="zh-TW" altLang="en-US" dirty="0"/>
              <a:t>號像</a:t>
            </a:r>
            <a:r>
              <a:rPr lang="en-US" altLang="zh-TW" dirty="0"/>
              <a:t>…</a:t>
            </a:r>
            <a:r>
              <a:rPr lang="zh-TW" altLang="en-US" u="sng" dirty="0"/>
              <a:t>霍姆斯</a:t>
            </a:r>
            <a:r>
              <a:rPr lang="zh-TW" altLang="en-US" dirty="0"/>
              <a:t>彗星</a:t>
            </a:r>
            <a:r>
              <a:rPr lang="en-US" altLang="zh-TW" dirty="0">
                <a:latin typeface="Poiret One" panose="00000500000000000000" pitchFamily="2" charset="0"/>
              </a:rPr>
              <a:t>&lt;</a:t>
            </a:r>
            <a:r>
              <a:rPr lang="zh-TW" altLang="en-US" dirty="0"/>
              <a:t>按一下滑鼠</a:t>
            </a:r>
            <a:r>
              <a:rPr lang="en-US" altLang="zh-TW" dirty="0">
                <a:latin typeface="Poiret One" panose="00000500000000000000" pitchFamily="2" charset="0"/>
              </a:rPr>
              <a:t>&gt;</a:t>
            </a:r>
            <a:r>
              <a:rPr lang="zh-TW" altLang="en-US" dirty="0"/>
              <a:t>）。</a:t>
            </a:r>
          </a:p>
        </p:txBody>
      </p:sp>
      <p:sp>
        <p:nvSpPr>
          <p:cNvPr id="22532" name="投影片編號版面配置區 3">
            <a:extLst>
              <a:ext uri="{FF2B5EF4-FFF2-40B4-BE49-F238E27FC236}">
                <a16:creationId xmlns:a16="http://schemas.microsoft.com/office/drawing/2014/main" id="{2D29B562-905D-27FB-38B5-E528171C49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1956416-8301-4C0C-8594-A32F4B531387}" type="slidenum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圖像版面配置區 1">
            <a:extLst>
              <a:ext uri="{FF2B5EF4-FFF2-40B4-BE49-F238E27FC236}">
                <a16:creationId xmlns:a16="http://schemas.microsoft.com/office/drawing/2014/main" id="{56445F21-46F8-B3A7-88A2-CDB48456CE1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備忘稿版面配置區 2">
            <a:extLst>
              <a:ext uri="{FF2B5EF4-FFF2-40B4-BE49-F238E27FC236}">
                <a16:creationId xmlns:a16="http://schemas.microsoft.com/office/drawing/2014/main" id="{A883C95D-ECC1-F933-2D4F-51BB6D0AC6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sz="1600" dirty="0"/>
              <a:t>我們以</a:t>
            </a:r>
            <a:r>
              <a:rPr lang="zh-TW" altLang="en-US" sz="1600" u="sng" dirty="0"/>
              <a:t>哈雷</a:t>
            </a:r>
            <a:r>
              <a:rPr lang="zh-TW" altLang="en-US" sz="1600" dirty="0"/>
              <a:t>彗星為例，它每次回來經過地球時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，都呈</a:t>
            </a:r>
            <a:r>
              <a:rPr lang="zh-TW" altLang="en-US" sz="1600" dirty="0"/>
              <a:t>現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不同形狀的尾巴</a:t>
            </a:r>
            <a:r>
              <a:rPr lang="zh-TW" altLang="en-US" sz="1600" dirty="0">
                <a:latin typeface="新細明體" panose="02020500000000000000" pitchFamily="18" charset="-120"/>
              </a:rPr>
              <a:t>。</a:t>
            </a:r>
            <a:endParaRPr lang="en-US" altLang="zh-TW" sz="1600" dirty="0">
              <a:latin typeface="新細明體" panose="02020500000000000000" pitchFamily="18" charset="-120"/>
            </a:endParaRPr>
          </a:p>
        </p:txBody>
      </p:sp>
      <p:sp>
        <p:nvSpPr>
          <p:cNvPr id="24580" name="投影片編號版面配置區 3">
            <a:extLst>
              <a:ext uri="{FF2B5EF4-FFF2-40B4-BE49-F238E27FC236}">
                <a16:creationId xmlns:a16="http://schemas.microsoft.com/office/drawing/2014/main" id="{D3ACAAA6-4034-31F1-2756-63C8A81F91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F2F6B17-15C3-410D-BAD4-9C09E2D8636F}" type="slidenum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投影片圖像版面配置區 1">
            <a:extLst>
              <a:ext uri="{FF2B5EF4-FFF2-40B4-BE49-F238E27FC236}">
                <a16:creationId xmlns:a16="http://schemas.microsoft.com/office/drawing/2014/main" id="{9A581EBD-61C0-E6E6-628C-CE6281F9411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備忘稿版面配置區 2">
            <a:extLst>
              <a:ext uri="{FF2B5EF4-FFF2-40B4-BE49-F238E27FC236}">
                <a16:creationId xmlns:a16="http://schemas.microsoft.com/office/drawing/2014/main" id="{5E9EF6F6-9CC8-DFF0-54A8-E37FF1B6F7A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100" dirty="0">
                <a:latin typeface="+mj-ea"/>
                <a:ea typeface="+mj-ea"/>
              </a:rPr>
              <a:t>以</a:t>
            </a:r>
            <a:r>
              <a:rPr lang="en-US" altLang="zh-TW" sz="1100" dirty="0">
                <a:latin typeface="+mj-ea"/>
                <a:ea typeface="+mj-ea"/>
              </a:rPr>
              <a:t>2013</a:t>
            </a:r>
            <a:r>
              <a:rPr lang="zh-TW" altLang="en-US" sz="1100" dirty="0">
                <a:latin typeface="+mj-ea"/>
                <a:ea typeface="+mj-ea"/>
              </a:rPr>
              <a:t>年</a:t>
            </a:r>
            <a:r>
              <a:rPr lang="zh-TW" altLang="en-US" sz="1100" u="sng" dirty="0">
                <a:latin typeface="+mj-ea"/>
                <a:ea typeface="+mj-ea"/>
              </a:rPr>
              <a:t>艾桑</a:t>
            </a:r>
            <a:r>
              <a:rPr lang="en-US" altLang="zh-TW" sz="1100" u="sng" dirty="0">
                <a:latin typeface="+mj-ea"/>
                <a:ea typeface="+mj-ea"/>
              </a:rPr>
              <a:t> (ISON)</a:t>
            </a:r>
            <a:r>
              <a:rPr lang="zh-TW" altLang="en-US" sz="1100" dirty="0">
                <a:latin typeface="+mj-ea"/>
                <a:ea typeface="+mj-ea"/>
              </a:rPr>
              <a:t>彗星來說：同顆彗星尾巴在不同位置也會不一樣。</a:t>
            </a:r>
            <a:endParaRPr lang="zh-TW" altLang="en-US" sz="900" dirty="0"/>
          </a:p>
        </p:txBody>
      </p:sp>
      <p:sp>
        <p:nvSpPr>
          <p:cNvPr id="26628" name="投影片編號版面配置區 3">
            <a:extLst>
              <a:ext uri="{FF2B5EF4-FFF2-40B4-BE49-F238E27FC236}">
                <a16:creationId xmlns:a16="http://schemas.microsoft.com/office/drawing/2014/main" id="{1C7B23E6-210A-474C-9139-C251785ABD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A6CDC80-FDA6-4548-8E49-C70019C70E56}" type="slidenum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投影片圖像版面配置區 1">
            <a:extLst>
              <a:ext uri="{FF2B5EF4-FFF2-40B4-BE49-F238E27FC236}">
                <a16:creationId xmlns:a16="http://schemas.microsoft.com/office/drawing/2014/main" id="{11312A3B-9E4B-1DD6-A47D-481810C7AF4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備忘稿版面配置區 2">
            <a:extLst>
              <a:ext uri="{FF2B5EF4-FFF2-40B4-BE49-F238E27FC236}">
                <a16:creationId xmlns:a16="http://schemas.microsoft.com/office/drawing/2014/main" id="{3621ED5B-5DD0-89D2-078D-7A792980CA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dirty="0"/>
              <a:t>因為彗星不容易看到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，在</a:t>
            </a:r>
            <a:r>
              <a:rPr lang="zh-TW" altLang="en-US" dirty="0"/>
              <a:t>生活經驗中，有哪些現象看起來像彗尾呢？小朋友說說看</a:t>
            </a:r>
            <a:r>
              <a:rPr lang="en-US" altLang="zh-TW" dirty="0"/>
              <a:t>……</a:t>
            </a:r>
            <a:r>
              <a:rPr lang="en-US" altLang="zh-TW" dirty="0">
                <a:latin typeface="Poiret One" panose="00000500000000000000" pitchFamily="2" charset="0"/>
              </a:rPr>
              <a:t>&lt;</a:t>
            </a:r>
            <a:r>
              <a:rPr lang="zh-TW" altLang="en-US" dirty="0"/>
              <a:t>按一下滑鼠</a:t>
            </a:r>
            <a:r>
              <a:rPr lang="en-US" altLang="zh-TW" dirty="0">
                <a:latin typeface="Poiret One" panose="00000500000000000000" pitchFamily="2" charset="0"/>
              </a:rPr>
              <a:t>&gt;</a:t>
            </a:r>
            <a:endParaRPr lang="en-US" altLang="zh-TW" dirty="0">
              <a:latin typeface="新細明體" panose="02020500000000000000" pitchFamily="18" charset="-120"/>
            </a:endParaRPr>
          </a:p>
          <a:p>
            <a:pPr eaLnBrk="1" hangingPunct="1">
              <a:spcBef>
                <a:spcPct val="0"/>
              </a:spcBef>
            </a:pPr>
            <a:r>
              <a:rPr lang="zh-TW" altLang="en-US" dirty="0"/>
              <a:t>撒水器、噴霧器噴出來的水霧狀，大象噴水霧，像我們看到的彗尾嗎？</a:t>
            </a:r>
            <a:r>
              <a:rPr lang="en-US" altLang="zh-TW" dirty="0">
                <a:latin typeface="Poiret One" panose="00000500000000000000" pitchFamily="2" charset="0"/>
              </a:rPr>
              <a:t>&lt;</a:t>
            </a:r>
            <a:r>
              <a:rPr lang="zh-TW" altLang="en-US" dirty="0"/>
              <a:t>按一下滑鼠</a:t>
            </a:r>
            <a:r>
              <a:rPr lang="en-US" altLang="zh-TW" dirty="0">
                <a:latin typeface="Poiret One" panose="00000500000000000000" pitchFamily="2" charset="0"/>
              </a:rPr>
              <a:t>&gt;</a:t>
            </a:r>
            <a:endParaRPr lang="en-US" altLang="zh-TW" dirty="0"/>
          </a:p>
          <a:p>
            <a:pPr eaLnBrk="1" hangingPunct="1">
              <a:spcBef>
                <a:spcPct val="0"/>
              </a:spcBef>
            </a:pPr>
            <a:r>
              <a:rPr lang="zh-TW" altLang="en-US" dirty="0"/>
              <a:t>這兩張圖片呢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？環境衛生噴霧車、火箭噴出</a:t>
            </a:r>
            <a:r>
              <a:rPr lang="zh-TW" altLang="zh-TW" sz="1800" dirty="0">
                <a:effectLst/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火焰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的樣子</a:t>
            </a:r>
            <a:endParaRPr lang="en-US" altLang="zh-TW" dirty="0"/>
          </a:p>
          <a:p>
            <a:pPr eaLnBrk="1" hangingPunct="1">
              <a:spcBef>
                <a:spcPct val="0"/>
              </a:spcBef>
            </a:pPr>
            <a:r>
              <a:rPr lang="zh-TW" altLang="en-US" dirty="0"/>
              <a:t>這些現象都可以幫助我們去想像彗尾的樣子。</a:t>
            </a:r>
          </a:p>
        </p:txBody>
      </p:sp>
      <p:sp>
        <p:nvSpPr>
          <p:cNvPr id="28676" name="投影片編號版面配置區 3">
            <a:extLst>
              <a:ext uri="{FF2B5EF4-FFF2-40B4-BE49-F238E27FC236}">
                <a16:creationId xmlns:a16="http://schemas.microsoft.com/office/drawing/2014/main" id="{09F1C13A-3CB9-3DD2-8855-83304C332E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FA28AA-7673-4234-9C53-04979EC51322}" type="slidenum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投影片圖像版面配置區 1">
            <a:extLst>
              <a:ext uri="{FF2B5EF4-FFF2-40B4-BE49-F238E27FC236}">
                <a16:creationId xmlns:a16="http://schemas.microsoft.com/office/drawing/2014/main" id="{D01B344F-A2A5-593E-D8AB-A95AAF3E09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備忘稿版面配置區 2">
            <a:extLst>
              <a:ext uri="{FF2B5EF4-FFF2-40B4-BE49-F238E27FC236}">
                <a16:creationId xmlns:a16="http://schemas.microsoft.com/office/drawing/2014/main" id="{F35D8882-D5DF-46D7-90D7-FCE2D50B50C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dirty="0"/>
              <a:t>這是飛行表演時彩色噴尾的景象。</a:t>
            </a:r>
          </a:p>
        </p:txBody>
      </p:sp>
      <p:sp>
        <p:nvSpPr>
          <p:cNvPr id="30724" name="投影片編號版面配置區 3">
            <a:extLst>
              <a:ext uri="{FF2B5EF4-FFF2-40B4-BE49-F238E27FC236}">
                <a16:creationId xmlns:a16="http://schemas.microsoft.com/office/drawing/2014/main" id="{682FED1B-4100-0EE1-24F8-EFA731DE13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57F5F48-2441-4F18-B70A-0279057963E3}" type="slidenum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投影片圖像版面配置區 1">
            <a:extLst>
              <a:ext uri="{FF2B5EF4-FFF2-40B4-BE49-F238E27FC236}">
                <a16:creationId xmlns:a16="http://schemas.microsoft.com/office/drawing/2014/main" id="{57EE35B7-34E5-4A28-8646-E0A4C94CC98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備忘稿版面配置區 2">
            <a:extLst>
              <a:ext uri="{FF2B5EF4-FFF2-40B4-BE49-F238E27FC236}">
                <a16:creationId xmlns:a16="http://schemas.microsoft.com/office/drawing/2014/main" id="{56CD8BDC-EA2B-CC35-BF8C-9E34ECC22A4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dirty="0"/>
              <a:t>這是</a:t>
            </a:r>
            <a:r>
              <a:rPr lang="zh-TW" altLang="en-US" b="0" dirty="0"/>
              <a:t>日本</a:t>
            </a:r>
            <a:r>
              <a:rPr lang="zh-TW" altLang="en-US" dirty="0"/>
              <a:t>一家殺蟑廣告的噴霧</a:t>
            </a:r>
            <a:r>
              <a:rPr lang="zh-TW" altLang="en-US" dirty="0"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r>
              <a:rPr lang="zh-TW" altLang="en-US" dirty="0"/>
              <a:t>有沒有</a:t>
            </a:r>
            <a:r>
              <a:rPr lang="zh-TW" altLang="en-US" b="0" dirty="0"/>
              <a:t>像</a:t>
            </a:r>
            <a:r>
              <a:rPr lang="zh-TW" altLang="en-US" dirty="0"/>
              <a:t>彗星的尾巴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endParaRPr lang="en-US" altLang="zh-TW" dirty="0"/>
          </a:p>
        </p:txBody>
      </p:sp>
      <p:sp>
        <p:nvSpPr>
          <p:cNvPr id="32772" name="投影片編號版面配置區 3">
            <a:extLst>
              <a:ext uri="{FF2B5EF4-FFF2-40B4-BE49-F238E27FC236}">
                <a16:creationId xmlns:a16="http://schemas.microsoft.com/office/drawing/2014/main" id="{E9DD08DE-7134-8CDC-899A-00740368E8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C818F76-F0D8-4DF4-8A2C-566093D66DD0}" type="slidenum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圖像版面配置區 1">
            <a:extLst>
              <a:ext uri="{FF2B5EF4-FFF2-40B4-BE49-F238E27FC236}">
                <a16:creationId xmlns:a16="http://schemas.microsoft.com/office/drawing/2014/main" id="{F5D47DFE-0674-0EED-2BAE-9D379FCB388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備忘稿版面配置區 2">
            <a:extLst>
              <a:ext uri="{FF2B5EF4-FFF2-40B4-BE49-F238E27FC236}">
                <a16:creationId xmlns:a16="http://schemas.microsoft.com/office/drawing/2014/main" id="{7F31D274-5898-5A18-E08F-AA2D0B72F3D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既然日常生活中可以看到類似彗尾的樣子，接下來我們就要來試著製造出彗星的尾巴。</a:t>
            </a:r>
          </a:p>
          <a:p>
            <a:pPr eaLnBrk="1" hangingPunct="1">
              <a:spcBef>
                <a:spcPct val="0"/>
              </a:spcBef>
            </a:pPr>
            <a:r>
              <a:rPr lang="zh-TW" altLang="en-US" dirty="0"/>
              <a:t>如何製造呢？每個人所需要的材料有：粗吸管一根、細吸管一根、</a:t>
            </a:r>
            <a:r>
              <a:rPr lang="zh-TW" altLang="en-US" b="0" dirty="0"/>
              <a:t>漱口杯一個、剪刀一把。</a:t>
            </a:r>
            <a:endParaRPr lang="en-US" altLang="zh-TW" b="0" dirty="0"/>
          </a:p>
          <a:p>
            <a:pPr eaLnBrk="1" hangingPunct="1">
              <a:spcBef>
                <a:spcPct val="0"/>
              </a:spcBef>
            </a:pPr>
            <a:r>
              <a:rPr lang="zh-TW" altLang="en-US" dirty="0"/>
              <a:t>首先先看老師的示範。</a:t>
            </a:r>
            <a:r>
              <a:rPr lang="en-US" altLang="zh-TW" dirty="0">
                <a:latin typeface="Poiret One" panose="00000500000000000000" pitchFamily="2" charset="0"/>
              </a:rPr>
              <a:t>&lt;</a:t>
            </a:r>
            <a:r>
              <a:rPr lang="zh-TW" altLang="en-US" dirty="0"/>
              <a:t>按一下滑鼠</a:t>
            </a:r>
            <a:r>
              <a:rPr lang="en-US" altLang="zh-TW" dirty="0">
                <a:latin typeface="Poiret One" panose="00000500000000000000" pitchFamily="2" charset="0"/>
              </a:rPr>
              <a:t>&gt;</a:t>
            </a:r>
            <a:endParaRPr lang="en-US" altLang="zh-TW" dirty="0"/>
          </a:p>
          <a:p>
            <a:pPr eaLnBrk="1" hangingPunct="1">
              <a:spcBef>
                <a:spcPct val="0"/>
              </a:spcBef>
            </a:pPr>
            <a:r>
              <a:rPr lang="zh-TW" altLang="en-US" dirty="0"/>
              <a:t>在粗吸管一端</a:t>
            </a:r>
            <a:r>
              <a:rPr lang="en-US" altLang="zh-TW" dirty="0"/>
              <a:t>1</a:t>
            </a:r>
            <a:r>
              <a:rPr lang="zh-TW" altLang="en-US" dirty="0"/>
              <a:t>公分處斜剪一小洞，將細吸管插入粗吸管的小洞，不要插到底，只要卡住就好。</a:t>
            </a:r>
            <a:endParaRPr lang="en-US" altLang="zh-TW" dirty="0"/>
          </a:p>
          <a:p>
            <a:pPr eaLnBrk="1" hangingPunct="1">
              <a:spcBef>
                <a:spcPct val="0"/>
              </a:spcBef>
            </a:pPr>
            <a:r>
              <a:rPr lang="zh-TW" altLang="en-US" dirty="0"/>
              <a:t>在漱口杯裡面裝水，把</a:t>
            </a:r>
            <a:r>
              <a:rPr lang="zh-TW" altLang="en-US" b="0" dirty="0"/>
              <a:t>細</a:t>
            </a:r>
            <a:r>
              <a:rPr lang="zh-TW" altLang="en-US" dirty="0"/>
              <a:t>吸管插入漱口杯裏面，像這樣用嘴巴吹</a:t>
            </a:r>
            <a:r>
              <a:rPr lang="en-US" altLang="zh-TW" dirty="0">
                <a:latin typeface="Poiret One" panose="00000500000000000000" pitchFamily="2" charset="0"/>
              </a:rPr>
              <a:t>&lt;</a:t>
            </a:r>
            <a:r>
              <a:rPr lang="zh-TW" altLang="en-US" dirty="0"/>
              <a:t>老師</a:t>
            </a:r>
            <a:r>
              <a:rPr lang="zh-TW" altLang="en-US" b="0" dirty="0"/>
              <a:t>示</a:t>
            </a:r>
            <a:r>
              <a:rPr lang="zh-TW" altLang="en-US" dirty="0"/>
              <a:t>範</a:t>
            </a:r>
            <a:r>
              <a:rPr lang="zh-TW" altLang="en-US" dirty="0">
                <a:latin typeface="Poiret One" panose="00000500000000000000" pitchFamily="2" charset="0"/>
              </a:rPr>
              <a:t>&gt;</a:t>
            </a:r>
            <a:r>
              <a:rPr lang="zh-TW" altLang="en-US" dirty="0"/>
              <a:t>，就會產生彗星的尾巴。</a:t>
            </a:r>
            <a:endParaRPr lang="en-US" altLang="zh-TW" dirty="0"/>
          </a:p>
          <a:p>
            <a:pPr eaLnBrk="1" hangingPunct="1">
              <a:spcBef>
                <a:spcPct val="0"/>
              </a:spcBef>
            </a:pPr>
            <a:r>
              <a:rPr lang="zh-TW" altLang="en-US" dirty="0"/>
              <a:t>吹的時候，要朝向牆壁或是沒有人的地方才能吹。</a:t>
            </a:r>
            <a:r>
              <a:rPr lang="en-US" altLang="zh-TW" dirty="0">
                <a:latin typeface="Poiret One" panose="00000500000000000000" pitchFamily="2" charset="0"/>
              </a:rPr>
              <a:t>&lt;</a:t>
            </a:r>
            <a:r>
              <a:rPr lang="zh-TW" altLang="en-US" dirty="0"/>
              <a:t>按一下滑鼠</a:t>
            </a:r>
            <a:r>
              <a:rPr lang="en-US" altLang="zh-TW" dirty="0">
                <a:latin typeface="Poiret One" panose="00000500000000000000" pitchFamily="2" charset="0"/>
              </a:rPr>
              <a:t>&gt;</a:t>
            </a:r>
            <a:endParaRPr lang="en-US" altLang="zh-TW" dirty="0"/>
          </a:p>
          <a:p>
            <a:pPr eaLnBrk="1" hangingPunct="1">
              <a:spcBef>
                <a:spcPct val="0"/>
              </a:spcBef>
            </a:pPr>
            <a:r>
              <a:rPr lang="zh-TW" altLang="en-US" dirty="0"/>
              <a:t>現在請助教老師發下材料，都拿到了嗎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r>
              <a:rPr lang="zh-TW" altLang="en-US" dirty="0"/>
              <a:t>現在請開始製作。</a:t>
            </a:r>
            <a:endParaRPr lang="en-US" altLang="zh-TW" dirty="0"/>
          </a:p>
          <a:p>
            <a:pPr eaLnBrk="1" hangingPunct="1">
              <a:spcBef>
                <a:spcPct val="0"/>
              </a:spcBef>
            </a:pPr>
            <a:r>
              <a:rPr lang="zh-TW" altLang="en-US" dirty="0"/>
              <a:t>如果做好了請舉手，老師再把水倒入漱口杯。（約八分滿）</a:t>
            </a:r>
          </a:p>
        </p:txBody>
      </p:sp>
      <p:sp>
        <p:nvSpPr>
          <p:cNvPr id="34820" name="投影片編號版面配置區 3">
            <a:extLst>
              <a:ext uri="{FF2B5EF4-FFF2-40B4-BE49-F238E27FC236}">
                <a16:creationId xmlns:a16="http://schemas.microsoft.com/office/drawing/2014/main" id="{C7E6E7D1-E358-D968-E860-9B6F38EAA9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6464EBB-D7EA-42BF-8560-4B98EE5D8B2E}" type="slidenum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投影片圖像版面配置區 1">
            <a:extLst>
              <a:ext uri="{FF2B5EF4-FFF2-40B4-BE49-F238E27FC236}">
                <a16:creationId xmlns:a16="http://schemas.microsoft.com/office/drawing/2014/main" id="{5646648F-5BB2-FE67-0BC7-6D3979DF9AA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備忘稿版面配置區 2">
            <a:extLst>
              <a:ext uri="{FF2B5EF4-FFF2-40B4-BE49-F238E27FC236}">
                <a16:creationId xmlns:a16="http://schemas.microsoft.com/office/drawing/2014/main" id="{B71A97CB-4B02-FA1A-4E41-E25D19BF3FC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dirty="0"/>
              <a:t>小朋友大家都做好了嗎？漱口杯裡面都裝水了嗎？</a:t>
            </a:r>
            <a:endParaRPr lang="en-US" altLang="zh-TW" dirty="0"/>
          </a:p>
          <a:p>
            <a:pPr eaLnBrk="1" hangingPunct="1">
              <a:spcBef>
                <a:spcPct val="0"/>
              </a:spcBef>
            </a:pPr>
            <a:r>
              <a:rPr lang="zh-TW" altLang="en-US" dirty="0">
                <a:latin typeface="新細明體" panose="02020500000000000000" pitchFamily="18" charset="-120"/>
              </a:rPr>
              <a:t>現在用手這樣拿，</a:t>
            </a:r>
            <a:r>
              <a:rPr lang="zh-TW" altLang="en-US" b="0" dirty="0">
                <a:latin typeface="新細明體" panose="02020500000000000000" pitchFamily="18" charset="-120"/>
              </a:rPr>
              <a:t>細</a:t>
            </a:r>
            <a:r>
              <a:rPr lang="zh-TW" altLang="en-US" dirty="0">
                <a:latin typeface="新細明體" panose="02020500000000000000" pitchFamily="18" charset="-120"/>
              </a:rPr>
              <a:t>吸管下方朝自己，放進漱口杯中</a:t>
            </a:r>
            <a:r>
              <a:rPr lang="zh-TW" altLang="en-US" dirty="0"/>
              <a:t>，像老師這樣。</a:t>
            </a:r>
            <a:endParaRPr lang="en-US" altLang="zh-TW" dirty="0"/>
          </a:p>
          <a:p>
            <a:pPr eaLnBrk="1" hangingPunct="1">
              <a:spcBef>
                <a:spcPct val="0"/>
              </a:spcBef>
            </a:pPr>
            <a:r>
              <a:rPr lang="zh-TW" altLang="en-US" dirty="0"/>
              <a:t>現在請大家拿好自己的彗尾製造機，依序安靜走到走廊，排成一排，朝向外面吹，看誰可以製造出最漂亮的彗尾。（五分鐘後，倒掉多餘的水，走回教室，）</a:t>
            </a:r>
          </a:p>
        </p:txBody>
      </p:sp>
      <p:sp>
        <p:nvSpPr>
          <p:cNvPr id="36868" name="投影片編號版面配置區 3">
            <a:extLst>
              <a:ext uri="{FF2B5EF4-FFF2-40B4-BE49-F238E27FC236}">
                <a16:creationId xmlns:a16="http://schemas.microsoft.com/office/drawing/2014/main" id="{4500043C-D09C-B2F0-1FA9-F846AFE06D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B3F93D8-9292-4CAB-9D48-089FA11BF565}" type="slidenum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投影片圖像版面配置區 1">
            <a:extLst>
              <a:ext uri="{FF2B5EF4-FFF2-40B4-BE49-F238E27FC236}">
                <a16:creationId xmlns:a16="http://schemas.microsoft.com/office/drawing/2014/main" id="{CC6072F4-2AC4-55C2-6A18-2EF4182F2C2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備忘稿版面配置區 2">
            <a:extLst>
              <a:ext uri="{FF2B5EF4-FFF2-40B4-BE49-F238E27FC236}">
                <a16:creationId xmlns:a16="http://schemas.microsoft.com/office/drawing/2014/main" id="{16E6909E-BB49-D32E-70DE-9469727FED8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dirty="0"/>
              <a:t>請小朋友們把吸管、漱口杯收到抽屜裏面。</a:t>
            </a:r>
          </a:p>
        </p:txBody>
      </p:sp>
      <p:sp>
        <p:nvSpPr>
          <p:cNvPr id="38916" name="投影片編號版面配置區 3">
            <a:extLst>
              <a:ext uri="{FF2B5EF4-FFF2-40B4-BE49-F238E27FC236}">
                <a16:creationId xmlns:a16="http://schemas.microsoft.com/office/drawing/2014/main" id="{D15E073C-EA4E-CC94-7A0E-451B52AF5B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53658A-7C2F-4F47-BA25-C613F1D6D5E4}" type="slidenum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投影片圖像版面配置區 1">
            <a:extLst>
              <a:ext uri="{FF2B5EF4-FFF2-40B4-BE49-F238E27FC236}">
                <a16:creationId xmlns:a16="http://schemas.microsoft.com/office/drawing/2014/main" id="{261A45D7-A0F9-A503-A945-92B02C69456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備忘稿版面配置區 2">
            <a:extLst>
              <a:ext uri="{FF2B5EF4-FFF2-40B4-BE49-F238E27FC236}">
                <a16:creationId xmlns:a16="http://schemas.microsoft.com/office/drawing/2014/main" id="{E758D8A1-2F5E-0FB2-6C93-FA142080998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dirty="0"/>
              <a:t>剛剛小朋友在製造彗星尾巴時，有什麼發現？（小朋友回答：要用力吹才可以產生尾巴、吹的氣要很長、</a:t>
            </a:r>
            <a:r>
              <a:rPr lang="zh-TW" altLang="en-US" b="0" dirty="0"/>
              <a:t>漱口杯</a:t>
            </a:r>
            <a:r>
              <a:rPr lang="zh-TW" altLang="en-US" dirty="0"/>
              <a:t>的水要足夠）</a:t>
            </a:r>
            <a:endParaRPr lang="en-US" altLang="zh-TW" dirty="0"/>
          </a:p>
          <a:p>
            <a:pPr eaLnBrk="1" hangingPunct="1">
              <a:spcBef>
                <a:spcPct val="0"/>
              </a:spcBef>
            </a:pPr>
            <a:r>
              <a:rPr lang="zh-TW" altLang="en-US" dirty="0"/>
              <a:t>所以，實際彗星的尾巴也有可能因為不同的因素而產生不同的形狀。</a:t>
            </a:r>
          </a:p>
        </p:txBody>
      </p:sp>
      <p:sp>
        <p:nvSpPr>
          <p:cNvPr id="40964" name="投影片編號版面配置區 3">
            <a:extLst>
              <a:ext uri="{FF2B5EF4-FFF2-40B4-BE49-F238E27FC236}">
                <a16:creationId xmlns:a16="http://schemas.microsoft.com/office/drawing/2014/main" id="{0C9173FF-2A72-3C52-7A8D-48A7C52C14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0F48088-9372-4541-BF21-7E06AA9A6A34}" type="slidenum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投影片圖像版面配置區 1">
            <a:extLst>
              <a:ext uri="{FF2B5EF4-FFF2-40B4-BE49-F238E27FC236}">
                <a16:creationId xmlns:a16="http://schemas.microsoft.com/office/drawing/2014/main" id="{94B14D5C-8A48-1ADE-5E17-2C82776E55C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備忘稿版面配置區 2">
            <a:extLst>
              <a:ext uri="{FF2B5EF4-FFF2-40B4-BE49-F238E27FC236}">
                <a16:creationId xmlns:a16="http://schemas.microsoft.com/office/drawing/2014/main" id="{EB2332FD-93C9-4C1C-A1E3-FAF7F5904F5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dirty="0"/>
              <a:t>事實上彗星除了明顯的尾巴以外，還有彗核、彗髮兩個部分。</a:t>
            </a:r>
            <a:endParaRPr lang="en-US" altLang="zh-TW" dirty="0"/>
          </a:p>
          <a:p>
            <a:pPr eaLnBrk="1" hangingPunct="1">
              <a:spcBef>
                <a:spcPct val="0"/>
              </a:spcBef>
            </a:pPr>
            <a:r>
              <a:rPr lang="zh-TW" altLang="en-US" dirty="0"/>
              <a:t>當彗星靠近太陽時，彗核受到太陽的熱、表面的物質就會蒸發形成了美麗的彗</a:t>
            </a:r>
            <a:r>
              <a:rPr lang="zh-TW" altLang="en-US" b="0" dirty="0"/>
              <a:t>髮和彗尾</a:t>
            </a:r>
            <a:r>
              <a:rPr lang="zh-TW" altLang="en-US" dirty="0"/>
              <a:t>。</a:t>
            </a:r>
            <a:endParaRPr lang="en-US" altLang="zh-TW" dirty="0"/>
          </a:p>
          <a:p>
            <a:pPr eaLnBrk="1" hangingPunct="1">
              <a:spcBef>
                <a:spcPct val="0"/>
              </a:spcBef>
            </a:pPr>
            <a:r>
              <a:rPr lang="zh-TW" altLang="en-US" dirty="0"/>
              <a:t>彗尾可以分為塵埃尾和離子尾。塵埃尾由塵埃和沙粒組成，看起來比較明顯。離子尾則是呈現淡藍色而且筆直延伸。</a:t>
            </a:r>
          </a:p>
        </p:txBody>
      </p:sp>
      <p:sp>
        <p:nvSpPr>
          <p:cNvPr id="43012" name="投影片編號版面配置區 3">
            <a:extLst>
              <a:ext uri="{FF2B5EF4-FFF2-40B4-BE49-F238E27FC236}">
                <a16:creationId xmlns:a16="http://schemas.microsoft.com/office/drawing/2014/main" id="{BE5DA721-9A87-CDD2-F788-1339FA066C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3AA8A5-09F6-478A-8407-06616927C93F}" type="slidenum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68090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投影片圖像版面配置區 1">
            <a:extLst>
              <a:ext uri="{FF2B5EF4-FFF2-40B4-BE49-F238E27FC236}">
                <a16:creationId xmlns:a16="http://schemas.microsoft.com/office/drawing/2014/main" id="{E0D1F673-8469-B0C6-5EC6-8A5EE30B569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備忘稿版面配置區 2">
            <a:extLst>
              <a:ext uri="{FF2B5EF4-FFF2-40B4-BE49-F238E27FC236}">
                <a16:creationId xmlns:a16="http://schemas.microsoft.com/office/drawing/2014/main" id="{5E352C29-BED3-D3CD-7347-3987AD6BF96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dirty="0"/>
              <a:t>請助教老師發下學習單</a:t>
            </a:r>
            <a:r>
              <a:rPr lang="zh-TW" altLang="en-US" dirty="0">
                <a:latin typeface="新細明體" panose="02020500000000000000" pitchFamily="18" charset="-120"/>
              </a:rPr>
              <a:t>。</a:t>
            </a:r>
            <a:endParaRPr lang="en-US" altLang="zh-TW" dirty="0">
              <a:latin typeface="新細明體" panose="02020500000000000000" pitchFamily="18" charset="-120"/>
            </a:endParaRPr>
          </a:p>
          <a:p>
            <a:pPr eaLnBrk="1" hangingPunct="1">
              <a:spcBef>
                <a:spcPct val="0"/>
              </a:spcBef>
            </a:pPr>
            <a:r>
              <a:rPr lang="zh-TW" altLang="en-US" dirty="0"/>
              <a:t>首先寫上學校、班級、組別、座號、姓名</a:t>
            </a:r>
            <a:endParaRPr lang="en-US" altLang="zh-TW" dirty="0"/>
          </a:p>
          <a:p>
            <a:pPr eaLnBrk="1" hangingPunct="1">
              <a:spcBef>
                <a:spcPct val="0"/>
              </a:spcBef>
            </a:pPr>
            <a:r>
              <a:rPr lang="zh-TW" altLang="en-US" dirty="0"/>
              <a:t>然後</a:t>
            </a:r>
            <a:r>
              <a:rPr lang="zh-TW" altLang="en-US" b="0" dirty="0"/>
              <a:t>找</a:t>
            </a:r>
            <a:r>
              <a:rPr lang="zh-TW" altLang="en-US" dirty="0"/>
              <a:t>到「夢幻彗星尾巴」這單元，請把答案</a:t>
            </a:r>
            <a:r>
              <a:rPr lang="zh-TW" altLang="en-US" b="0" dirty="0"/>
              <a:t>填</a:t>
            </a:r>
            <a:r>
              <a:rPr lang="zh-TW" altLang="en-US" dirty="0"/>
              <a:t>到正確位置上</a:t>
            </a:r>
            <a:endParaRPr lang="en-US" altLang="zh-TW" dirty="0"/>
          </a:p>
          <a:p>
            <a:pPr eaLnBrk="1" hangingPunct="1">
              <a:spcBef>
                <a:spcPct val="0"/>
              </a:spcBef>
            </a:pPr>
            <a:r>
              <a:rPr lang="zh-TW" altLang="en-US" dirty="0"/>
              <a:t>現在我們來核對答案，</a:t>
            </a:r>
            <a:r>
              <a:rPr lang="en-US" altLang="zh-TW" dirty="0"/>
              <a:t>1</a:t>
            </a:r>
            <a:r>
              <a:rPr lang="zh-TW" altLang="en-US" dirty="0"/>
              <a:t>要填</a:t>
            </a:r>
            <a:r>
              <a:rPr lang="en-US" altLang="zh-TW" dirty="0"/>
              <a:t>----</a:t>
            </a:r>
            <a:r>
              <a:rPr lang="zh-TW" altLang="en-US" dirty="0"/>
              <a:t>「彗核」</a:t>
            </a:r>
            <a:r>
              <a:rPr lang="en-US" altLang="zh-TW" dirty="0">
                <a:latin typeface="Poiret One" panose="00000500000000000000" pitchFamily="2" charset="0"/>
              </a:rPr>
              <a:t>&lt;</a:t>
            </a:r>
            <a:r>
              <a:rPr lang="zh-TW" altLang="en-US" dirty="0"/>
              <a:t>按一下滑鼠</a:t>
            </a:r>
            <a:r>
              <a:rPr lang="en-US" altLang="zh-TW" dirty="0">
                <a:latin typeface="Poiret One" panose="00000500000000000000" pitchFamily="2" charset="0"/>
              </a:rPr>
              <a:t>&gt;</a:t>
            </a:r>
            <a:r>
              <a:rPr lang="zh-TW" altLang="en-US" dirty="0"/>
              <a:t>，</a:t>
            </a:r>
            <a:r>
              <a:rPr lang="en-US" altLang="zh-TW" dirty="0"/>
              <a:t>2</a:t>
            </a:r>
            <a:r>
              <a:rPr lang="zh-TW" altLang="en-US" dirty="0"/>
              <a:t>要填</a:t>
            </a:r>
            <a:r>
              <a:rPr lang="en-US" altLang="zh-TW" dirty="0"/>
              <a:t>----</a:t>
            </a:r>
            <a:r>
              <a:rPr lang="zh-TW" altLang="en-US" dirty="0"/>
              <a:t>「彗髮」</a:t>
            </a:r>
            <a:r>
              <a:rPr lang="en-US" altLang="zh-TW" dirty="0"/>
              <a:t>&lt;</a:t>
            </a:r>
            <a:r>
              <a:rPr lang="zh-TW" altLang="en-US" dirty="0"/>
              <a:t>按一下滑鼠</a:t>
            </a:r>
            <a:r>
              <a:rPr lang="en-US" altLang="zh-TW" dirty="0"/>
              <a:t>&gt;</a:t>
            </a:r>
            <a:r>
              <a:rPr lang="zh-TW" altLang="en-US" dirty="0"/>
              <a:t>，</a:t>
            </a:r>
            <a:r>
              <a:rPr lang="en-US" altLang="zh-TW" dirty="0"/>
              <a:t>3</a:t>
            </a:r>
            <a:r>
              <a:rPr lang="zh-TW" altLang="en-US" dirty="0"/>
              <a:t>要填</a:t>
            </a:r>
            <a:r>
              <a:rPr lang="en-US" altLang="zh-TW" dirty="0"/>
              <a:t>----</a:t>
            </a:r>
            <a:r>
              <a:rPr lang="zh-TW" altLang="en-US" dirty="0"/>
              <a:t>「</a:t>
            </a:r>
            <a:r>
              <a:rPr lang="zh-TW" altLang="en-US" b="0" dirty="0"/>
              <a:t>離子</a:t>
            </a:r>
            <a:r>
              <a:rPr lang="zh-TW" altLang="en-US" dirty="0"/>
              <a:t>尾」</a:t>
            </a:r>
            <a:r>
              <a:rPr lang="en-US" altLang="zh-TW" dirty="0"/>
              <a:t>&lt;</a:t>
            </a:r>
            <a:r>
              <a:rPr lang="zh-TW" altLang="en-US" dirty="0"/>
              <a:t>按一下滑鼠</a:t>
            </a:r>
            <a:r>
              <a:rPr lang="en-US" altLang="zh-TW" dirty="0"/>
              <a:t>&gt;</a:t>
            </a:r>
            <a:r>
              <a:rPr lang="zh-TW" altLang="en-US" dirty="0"/>
              <a:t>，</a:t>
            </a:r>
            <a:r>
              <a:rPr lang="en-US" altLang="zh-TW" dirty="0"/>
              <a:t>4</a:t>
            </a:r>
            <a:r>
              <a:rPr lang="zh-TW" altLang="en-US" dirty="0"/>
              <a:t>要填</a:t>
            </a:r>
            <a:r>
              <a:rPr lang="en-US" altLang="zh-TW" dirty="0"/>
              <a:t>----</a:t>
            </a:r>
            <a:r>
              <a:rPr lang="zh-TW" altLang="en-US" dirty="0"/>
              <a:t>「</a:t>
            </a:r>
            <a:r>
              <a:rPr lang="zh-TW" altLang="en-US" b="0" dirty="0"/>
              <a:t>塵埃</a:t>
            </a:r>
            <a:r>
              <a:rPr lang="zh-TW" altLang="en-US" dirty="0"/>
              <a:t>尾」</a:t>
            </a:r>
            <a:r>
              <a:rPr lang="en-US" altLang="zh-TW" dirty="0"/>
              <a:t>&lt;</a:t>
            </a:r>
            <a:r>
              <a:rPr lang="zh-TW" altLang="en-US" dirty="0"/>
              <a:t>按一下滑鼠</a:t>
            </a:r>
            <a:r>
              <a:rPr lang="en-US" altLang="zh-TW" dirty="0"/>
              <a:t>&gt;</a:t>
            </a:r>
          </a:p>
        </p:txBody>
      </p:sp>
      <p:sp>
        <p:nvSpPr>
          <p:cNvPr id="45060" name="投影片編號版面配置區 3">
            <a:extLst>
              <a:ext uri="{FF2B5EF4-FFF2-40B4-BE49-F238E27FC236}">
                <a16:creationId xmlns:a16="http://schemas.microsoft.com/office/drawing/2014/main" id="{3800B6FA-F75A-29F5-04D2-BA4D9E7F93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A6FE2FF-A817-4D95-8DED-0E0C864258BF}" type="slidenum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15832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投影片圖像版面配置區 1">
            <a:extLst>
              <a:ext uri="{FF2B5EF4-FFF2-40B4-BE49-F238E27FC236}">
                <a16:creationId xmlns:a16="http://schemas.microsoft.com/office/drawing/2014/main" id="{A0CC2BB9-93DE-D576-C2BF-D73A95EFB3F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備忘稿版面配置區 2">
            <a:extLst>
              <a:ext uri="{FF2B5EF4-FFF2-40B4-BE49-F238E27FC236}">
                <a16:creationId xmlns:a16="http://schemas.microsoft.com/office/drawing/2014/main" id="{CEE74850-7895-A3A4-199A-C1BC4F7322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請將學習單收在一起</a:t>
            </a:r>
            <a:r>
              <a:rPr lang="zh-TW" altLang="en-US" dirty="0"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r>
              <a:rPr lang="zh-TW" altLang="en-US" dirty="0"/>
              <a:t>交給助教老師收回來</a:t>
            </a:r>
            <a:r>
              <a:rPr lang="zh-TW" altLang="en-US" dirty="0">
                <a:latin typeface="新細明體" panose="02020500000000000000" pitchFamily="18" charset="-120"/>
              </a:rPr>
              <a:t>。</a:t>
            </a:r>
            <a:endParaRPr lang="zh-TW" altLang="en-US" dirty="0"/>
          </a:p>
        </p:txBody>
      </p:sp>
      <p:sp>
        <p:nvSpPr>
          <p:cNvPr id="47108" name="投影片編號版面配置區 3">
            <a:extLst>
              <a:ext uri="{FF2B5EF4-FFF2-40B4-BE49-F238E27FC236}">
                <a16:creationId xmlns:a16="http://schemas.microsoft.com/office/drawing/2014/main" id="{80036758-294F-B72F-AC1C-917D69ED12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1873F28-6479-42F7-AD80-1167759EBCB1}" type="slidenum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投影片圖像版面配置區 1">
            <a:extLst>
              <a:ext uri="{FF2B5EF4-FFF2-40B4-BE49-F238E27FC236}">
                <a16:creationId xmlns:a16="http://schemas.microsoft.com/office/drawing/2014/main" id="{D59C0B8F-BDF1-D826-DB48-CFFED3B028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備忘稿版面配置區 2">
            <a:extLst>
              <a:ext uri="{FF2B5EF4-FFF2-40B4-BE49-F238E27FC236}">
                <a16:creationId xmlns:a16="http://schemas.microsoft.com/office/drawing/2014/main" id="{4258A177-133F-E7C5-486E-4E415DD95CB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dirty="0"/>
              <a:t>彗星的物質蒸發後，會在軌道上留下很多塵埃</a:t>
            </a:r>
            <a:r>
              <a:rPr lang="zh-TW" altLang="en-US" dirty="0">
                <a:latin typeface="新細明體" panose="02020500000000000000" pitchFamily="18" charset="-120"/>
              </a:rPr>
              <a:t>。</a:t>
            </a:r>
            <a:r>
              <a:rPr lang="zh-TW" altLang="en-US" dirty="0"/>
              <a:t>當地球經過彗星軌道附近時，這些塵埃受到地球引力，會在短時間內大量進入地球大氣層，和空氣摩擦後發光，就變成地球上人們看到的流星雨。</a:t>
            </a:r>
            <a:endParaRPr lang="en-US" altLang="zh-TW" dirty="0"/>
          </a:p>
          <a:p>
            <a:pPr eaLnBrk="1" hangingPunct="1">
              <a:spcBef>
                <a:spcPct val="0"/>
              </a:spcBef>
            </a:pPr>
            <a:endParaRPr lang="zh-TW" altLang="en-US" dirty="0"/>
          </a:p>
        </p:txBody>
      </p:sp>
      <p:sp>
        <p:nvSpPr>
          <p:cNvPr id="49156" name="投影片編號版面配置區 3">
            <a:extLst>
              <a:ext uri="{FF2B5EF4-FFF2-40B4-BE49-F238E27FC236}">
                <a16:creationId xmlns:a16="http://schemas.microsoft.com/office/drawing/2014/main" id="{1D1CF5C0-70E3-1343-8D8E-3B47C0D7A5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81C3D40-1ACD-468D-A511-E29816870587}" type="slidenum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投影片影像版面配置區 1">
            <a:extLst>
              <a:ext uri="{FF2B5EF4-FFF2-40B4-BE49-F238E27FC236}">
                <a16:creationId xmlns:a16="http://schemas.microsoft.com/office/drawing/2014/main" id="{63EF0A78-F6DE-6F24-AE58-6C199392F9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備忘稿版面配置區 2">
            <a:extLst>
              <a:ext uri="{FF2B5EF4-FFF2-40B4-BE49-F238E27FC236}">
                <a16:creationId xmlns:a16="http://schemas.microsoft.com/office/drawing/2014/main" id="{E59C713E-25F6-C7B7-28BC-70C678DA0A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sz="1200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和彗星有關著名的</a:t>
            </a:r>
            <a:r>
              <a:rPr lang="zh-TW" altLang="en-US" dirty="0">
                <a:solidFill>
                  <a:schemeClr val="bg1"/>
                </a:solidFill>
                <a:ea typeface="標楷體" panose="03000509000000000000" pitchFamily="65" charset="-120"/>
              </a:rPr>
              <a:t>流星雨有：八月份出現的</a:t>
            </a:r>
            <a:r>
              <a:rPr lang="zh-TW" altLang="en-US" b="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英仙座、十</a:t>
            </a:r>
            <a:r>
              <a:rPr lang="zh-TW" altLang="en-US" dirty="0">
                <a:solidFill>
                  <a:schemeClr val="bg1"/>
                </a:solidFill>
                <a:ea typeface="標楷體" panose="03000509000000000000" pitchFamily="65" charset="-120"/>
              </a:rPr>
              <a:t>月份出現的</a:t>
            </a:r>
            <a:r>
              <a:rPr lang="zh-TW" altLang="en-US" b="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獵戶座、十一</a:t>
            </a:r>
            <a:r>
              <a:rPr lang="zh-TW" altLang="en-US" dirty="0">
                <a:solidFill>
                  <a:schemeClr val="bg1"/>
                </a:solidFill>
                <a:ea typeface="標楷體" panose="03000509000000000000" pitchFamily="65" charset="-120"/>
              </a:rPr>
              <a:t>月份出現的</a:t>
            </a:r>
            <a:r>
              <a:rPr lang="zh-TW" altLang="en-US" b="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獅子座</a:t>
            </a:r>
          </a:p>
          <a:p>
            <a:endParaRPr lang="zh-TW" altLang="en-US" dirty="0"/>
          </a:p>
        </p:txBody>
      </p:sp>
      <p:sp>
        <p:nvSpPr>
          <p:cNvPr id="51204" name="投影片編號版面配置區 3">
            <a:extLst>
              <a:ext uri="{FF2B5EF4-FFF2-40B4-BE49-F238E27FC236}">
                <a16:creationId xmlns:a16="http://schemas.microsoft.com/office/drawing/2014/main" id="{A433EAAF-A1EF-CD8E-A366-612BEEFE52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294F3F0-E7F2-4002-B397-3613E0AA7664}" type="slidenum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73139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投影片影像版面配置區 1">
            <a:extLst>
              <a:ext uri="{FF2B5EF4-FFF2-40B4-BE49-F238E27FC236}">
                <a16:creationId xmlns:a16="http://schemas.microsoft.com/office/drawing/2014/main" id="{3127B369-736F-6184-E356-95A6F42593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備忘稿版面配置區 2">
            <a:extLst>
              <a:ext uri="{FF2B5EF4-FFF2-40B4-BE49-F238E27FC236}">
                <a16:creationId xmlns:a16="http://schemas.microsoft.com/office/drawing/2014/main" id="{C258B133-54ED-86BA-3A00-5D67B4F067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dirty="0"/>
              <a:t>今天的課程就分享到這裡，大家表現都很棒</a:t>
            </a:r>
          </a:p>
        </p:txBody>
      </p:sp>
      <p:sp>
        <p:nvSpPr>
          <p:cNvPr id="54276" name="投影片編號版面配置區 3">
            <a:extLst>
              <a:ext uri="{FF2B5EF4-FFF2-40B4-BE49-F238E27FC236}">
                <a16:creationId xmlns:a16="http://schemas.microsoft.com/office/drawing/2014/main" id="{406D52FA-E044-FFF0-41F9-32E329486F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ECE89A-6510-4383-AE08-2C542D6467C7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F116AE-E816-24A9-B8CD-8C7D600A7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D3A035-E798-4C7A-A85F-1EC65B100DF6}" type="datetimeFigureOut">
              <a:rPr lang="zh-TW" altLang="en-US"/>
              <a:pPr>
                <a:defRPr/>
              </a:pPr>
              <a:t>2023/12/29</a:t>
            </a:fld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0DC96-507B-844B-2B0B-7E4E07535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5D2B2E-8986-56DF-4220-3617AD995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A90F0-7183-42A3-B3A5-064A2E401E1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6093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377519-6E3F-EB3A-C4C1-04E939903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D7F5B8-B0CC-4B82-B7D6-89F91BAC39A0}" type="datetimeFigureOut">
              <a:rPr lang="zh-TW" altLang="en-US"/>
              <a:pPr>
                <a:defRPr/>
              </a:pPr>
              <a:t>2023/12/29</a:t>
            </a:fld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30DFF-B941-701B-ACF6-2CD1DD4A4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1D1D30-DAF3-2BB8-31F6-8F8F4BE90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2CD3D-9D5C-4F81-B67B-7C0800E78D7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81405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25D5CD-F93A-CF7B-0E86-32C1199BD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04A131-55BA-4B6F-954B-A8872B6019C6}" type="datetimeFigureOut">
              <a:rPr lang="zh-TW" altLang="en-US"/>
              <a:pPr>
                <a:defRPr/>
              </a:pPr>
              <a:t>2023/12/29</a:t>
            </a:fld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9F78D-63E7-880E-F83C-F77F58E29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388CB-BBCE-2239-D8B8-6666637A2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E6197-F2DB-45D8-A424-7BAA26FAB5B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9515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7879A4A-D9FF-4E72-3600-FCD2DBDD2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CDDEF-5AE3-4CBE-91B6-4E3EC2A4DE83}" type="datetimeFigureOut">
              <a:rPr lang="zh-TW" altLang="en-US"/>
              <a:pPr>
                <a:defRPr/>
              </a:pPr>
              <a:t>2023/12/29</a:t>
            </a:fld>
            <a:endParaRPr lang="zh-TW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4BE1177-A6D6-B8C7-8F85-26A12E584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0E668FF-52A9-76D2-B381-6CD5F81C3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6360A-F603-4612-8D3A-8514A5B3B95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0681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E0651E1-978E-E52E-30BA-90643C0ED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964CC3-ACBF-44A6-8D31-3E66E3F44E10}" type="datetimeFigureOut">
              <a:rPr lang="zh-TW" altLang="en-US"/>
              <a:pPr>
                <a:defRPr/>
              </a:pPr>
              <a:t>2023/12/29</a:t>
            </a:fld>
            <a:endParaRPr lang="zh-TW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7BF11F-B7FA-96F1-9B06-1FD9A1A44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396991B-C8D9-1BCF-FE31-A6BDEBBF9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9A7B0-7AC4-45CB-8543-B586B06E3B0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0913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485A548-D8E0-9995-1E10-69CC45A1C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68DC7-1900-4672-BE94-A63AF79150D0}" type="datetimeFigureOut">
              <a:rPr lang="zh-TW" altLang="en-US"/>
              <a:pPr>
                <a:defRPr/>
              </a:pPr>
              <a:t>2023/12/29</a:t>
            </a:fld>
            <a:endParaRPr lang="zh-TW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113FC12-25BD-0904-A51E-9BDCBD384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8C871D2-0B07-EDC2-4A05-777092DD0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9AAF5-081B-47B0-839A-31E23CF006F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0909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14FD5EB-96A0-71CD-CDCF-42A1EBB78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5656F-33D8-4EDE-88EE-D477F325A538}" type="datetimeFigureOut">
              <a:rPr lang="zh-TW" altLang="en-US"/>
              <a:pPr>
                <a:defRPr/>
              </a:pPr>
              <a:t>2023/12/29</a:t>
            </a:fld>
            <a:endParaRPr lang="zh-TW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008EBF3-AECE-17D9-55D0-938A0F647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1F5E834-00B7-A257-C71B-E0D16F412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11A09-6B0F-4A47-8E47-3CF5AB8AF78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0317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7143D42-8DB4-CC0D-9402-8BD5C9381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32349E-9A5C-49D0-9F59-B0676DCD5989}" type="datetimeFigureOut">
              <a:rPr lang="zh-TW" altLang="en-US"/>
              <a:pPr>
                <a:defRPr/>
              </a:pPr>
              <a:t>2023/12/29</a:t>
            </a:fld>
            <a:endParaRPr lang="zh-TW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CD969E1-36B2-3AF9-1104-67042247B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75AC7E3-97CF-7507-7DD1-25414496D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C9824-D6B0-478C-B30C-544B6A3EF44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3617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/>
              <a:t>按一下圖示以新增圖片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1163C12-26CD-DBB1-EFDC-6756118EC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7C11C-E420-43F9-A7D9-BE1206889E96}" type="datetimeFigureOut">
              <a:rPr lang="zh-TW" altLang="en-US"/>
              <a:pPr>
                <a:defRPr/>
              </a:pPr>
              <a:t>2023/12/29</a:t>
            </a:fld>
            <a:endParaRPr lang="zh-TW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A3E4142-E0C8-691E-8E9B-EC49E549B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30E05FF-DEC8-DE6E-5DD5-082974E33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876D1-8185-4485-B8B3-26FC1531886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327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782-47DA-7589-8C94-6742FCA7A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B607C-041A-4D5D-9499-CBE9CE9F2EBF}" type="datetimeFigureOut">
              <a:rPr lang="zh-TW" altLang="en-US"/>
              <a:pPr>
                <a:defRPr/>
              </a:pPr>
              <a:t>2023/12/29</a:t>
            </a:fld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CCCFB6-DA2F-1463-7B75-87FDB78D1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12B979-84EB-32C3-C23D-68C8E02C5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D15B9-B3C1-41B6-9332-F2E7482D4D5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3126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E2BCCB-EEE6-E617-E9E1-726EE0AB7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11A90-FFE5-4889-9DA6-84D0257A9477}" type="datetimeFigureOut">
              <a:rPr lang="zh-TW" altLang="en-US"/>
              <a:pPr>
                <a:defRPr/>
              </a:pPr>
              <a:t>2023/12/29</a:t>
            </a:fld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86268D-17A4-54C2-01B9-B6470D83C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8F2FC0-461B-D454-B668-2F0DE6DEC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840268-A00D-4205-925B-42B87533CDF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5553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0FCAB71-4684-1DA0-A71D-F1983B87F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EA9345-1430-4525-8492-59F5B95FE1A9}" type="datetimeFigureOut">
              <a:rPr lang="zh-TW" altLang="en-US"/>
              <a:pPr>
                <a:defRPr/>
              </a:pPr>
              <a:t>2023/12/29</a:t>
            </a:fld>
            <a:endParaRPr lang="zh-TW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2AC187F-6F4E-69C4-0B4F-61D25B841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1121105-05E1-3888-FD98-A16B7C4C8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B56199-B024-4343-921E-8D64E42ABFD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26439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84B0D2F-8A4B-C874-5FC6-0286F7765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A42DC-38B3-4849-9261-70CF211EEE0B}" type="datetimeFigureOut">
              <a:rPr lang="zh-TW" altLang="en-US"/>
              <a:pPr>
                <a:defRPr/>
              </a:pPr>
              <a:t>2023/12/29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3D232B6-5ACC-8E22-C9F5-CF0B9A723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6792285-96F2-7FC2-2165-872A15C2F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75920-0A16-4FF7-8CB9-466A3DB69B9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23618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7E07B6B-5D1F-9BE3-24DE-427A64BE9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E7AB6-5506-4A6D-84CF-E6A9D19A4531}" type="datetimeFigureOut">
              <a:rPr lang="zh-TW" altLang="en-US"/>
              <a:pPr>
                <a:defRPr/>
              </a:pPr>
              <a:t>2023/12/29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4F997B8-EB16-7CCE-A798-6EA29ACF3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ADA1E02-E4D5-BE12-5C79-2A5956588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82939-886F-45A1-9F9B-4C1A8F494D4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7088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03AD914-116D-8B10-EEFF-E3A18D293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30019A-F257-4367-959F-18E4C8F9341B}" type="datetimeFigureOut">
              <a:rPr lang="zh-TW" altLang="en-US"/>
              <a:pPr>
                <a:defRPr/>
              </a:pPr>
              <a:t>2023/12/29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B1DA16B-EBDC-11A8-FC2A-3690E215A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D70A8D6-4AD0-8489-5AA0-B5C318CC7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1F189-107B-41B6-B4C2-96D0E98B95A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54849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736A0C94-C27A-A79E-4520-C6B8E7B52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9B5F8-2A5F-4942-BF40-9ED9C327D0D0}" type="datetimeFigureOut">
              <a:rPr lang="zh-TW" altLang="en-US"/>
              <a:pPr>
                <a:defRPr/>
              </a:pPr>
              <a:t>2023/12/29</a:t>
            </a:fld>
            <a:endParaRPr lang="zh-TW" altLang="en-US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520E0AE0-8AD4-5DA0-4F11-F2F2950B6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111A0616-ED95-C7AC-CB74-3758CEACB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C7E97-CB40-4CE7-80A1-9F6346BEA9D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16919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id="{026E7A8E-8187-B094-1DEA-4B249FA1E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26810A-1810-4E7D-B509-7292A1017F57}" type="datetimeFigureOut">
              <a:rPr lang="zh-TW" altLang="en-US"/>
              <a:pPr>
                <a:defRPr/>
              </a:pPr>
              <a:t>2023/12/29</a:t>
            </a:fld>
            <a:endParaRPr lang="zh-TW" altLang="en-US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id="{06A1FABC-6DD9-A01C-CC66-0AB6DB255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id="{37A2F469-C711-DB93-493D-FF42DBB20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AB0B6-87A9-4FC4-A740-57D8D3740AF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46052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>
            <a:extLst>
              <a:ext uri="{FF2B5EF4-FFF2-40B4-BE49-F238E27FC236}">
                <a16:creationId xmlns:a16="http://schemas.microsoft.com/office/drawing/2014/main" id="{A4549179-0BC5-F09D-E1EB-54CC6BCC9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0DF87-6CE1-4146-B7B3-8A055195B7D1}" type="datetimeFigureOut">
              <a:rPr lang="zh-TW" altLang="en-US"/>
              <a:pPr>
                <a:defRPr/>
              </a:pPr>
              <a:t>2023/12/29</a:t>
            </a:fld>
            <a:endParaRPr lang="zh-TW" altLang="en-US"/>
          </a:p>
        </p:txBody>
      </p:sp>
      <p:sp>
        <p:nvSpPr>
          <p:cNvPr id="4" name="頁尾版面配置區 4">
            <a:extLst>
              <a:ext uri="{FF2B5EF4-FFF2-40B4-BE49-F238E27FC236}">
                <a16:creationId xmlns:a16="http://schemas.microsoft.com/office/drawing/2014/main" id="{0A3B9845-9290-0794-3BB8-1449E5919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>
            <a:extLst>
              <a:ext uri="{FF2B5EF4-FFF2-40B4-BE49-F238E27FC236}">
                <a16:creationId xmlns:a16="http://schemas.microsoft.com/office/drawing/2014/main" id="{49FB6AEE-250F-7C02-BDD5-8365F692B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5C03A7-1DE4-4EAD-9384-C08E2E2511A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49975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>
            <a:extLst>
              <a:ext uri="{FF2B5EF4-FFF2-40B4-BE49-F238E27FC236}">
                <a16:creationId xmlns:a16="http://schemas.microsoft.com/office/drawing/2014/main" id="{D63022C0-4241-DB41-DB8C-461F41722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388FD-563E-4CC2-B270-CB7239A38ACA}" type="datetimeFigureOut">
              <a:rPr lang="zh-TW" altLang="en-US"/>
              <a:pPr>
                <a:defRPr/>
              </a:pPr>
              <a:t>2023/12/29</a:t>
            </a:fld>
            <a:endParaRPr lang="zh-TW" altLang="en-US"/>
          </a:p>
        </p:txBody>
      </p:sp>
      <p:sp>
        <p:nvSpPr>
          <p:cNvPr id="3" name="頁尾版面配置區 4">
            <a:extLst>
              <a:ext uri="{FF2B5EF4-FFF2-40B4-BE49-F238E27FC236}">
                <a16:creationId xmlns:a16="http://schemas.microsoft.com/office/drawing/2014/main" id="{FB5AE684-A6C3-B636-D9EC-37863C60F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>
            <a:extLst>
              <a:ext uri="{FF2B5EF4-FFF2-40B4-BE49-F238E27FC236}">
                <a16:creationId xmlns:a16="http://schemas.microsoft.com/office/drawing/2014/main" id="{120A0994-A5ED-C9C7-E158-CC63E63EF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83F64-E178-4674-8491-21A60C3DAAC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9596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7EAB3560-D3B7-8A02-B2DD-A2E7920C2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A3FAE-0FBB-4D9A-A9E6-82DE364C7F41}" type="datetimeFigureOut">
              <a:rPr lang="zh-TW" altLang="en-US"/>
              <a:pPr>
                <a:defRPr/>
              </a:pPr>
              <a:t>2023/12/29</a:t>
            </a:fld>
            <a:endParaRPr lang="zh-TW" altLang="en-US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6B01AAB8-6C88-5E3C-5646-48DF78EAC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D74B31CE-92B6-CFDB-5C12-86F5D319E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07F7B-50EE-4DB5-A415-82FAC48E056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62467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099D4788-F8C8-8269-4204-0C48D3540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DB8DF-E6B9-40D3-A437-B0C88278C379}" type="datetimeFigureOut">
              <a:rPr lang="zh-TW" altLang="en-US"/>
              <a:pPr>
                <a:defRPr/>
              </a:pPr>
              <a:t>2023/12/29</a:t>
            </a:fld>
            <a:endParaRPr lang="zh-TW" altLang="en-US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F4DAEBD6-3322-9BB6-534C-0536095CE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803F4B90-9686-6D69-A99F-1FC50D13A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00277-869A-49F3-BC5D-B1B6D880717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85744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B4EB170-E333-D33B-D9FF-5595DED66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88272-D05E-4B52-B042-5E3C7F22A187}" type="datetimeFigureOut">
              <a:rPr lang="zh-TW" altLang="en-US"/>
              <a:pPr>
                <a:defRPr/>
              </a:pPr>
              <a:t>2023/12/29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A75F6CD-4EE9-A364-EE06-6B9813320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D9A8CC3-68AE-DFBA-EB6F-6153C45B0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7649FD-1D99-447F-9DBC-EC91F4523F3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859029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8DF7F81-0A7B-7809-49BD-238AB0AE3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80243-644D-49A9-A421-3AE3689966D0}" type="datetimeFigureOut">
              <a:rPr lang="zh-TW" altLang="en-US"/>
              <a:pPr>
                <a:defRPr/>
              </a:pPr>
              <a:t>2023/12/29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BAB797E-2480-1671-1742-0CE1C5044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6311813-D63B-F381-6CF3-EA3FED33C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3A1A2-AB91-4EA2-89AC-5327CE451E1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8316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70C0"/>
            </a:gs>
            <a:gs pos="49001">
              <a:srgbClr val="ABC0E4"/>
            </a:gs>
            <a:gs pos="100000">
              <a:srgbClr val="FFFFFF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2B62DB47-4906-65AB-4D34-7B81D61113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407C36D-63DD-0976-1537-2D9A90678A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1F3CE-D404-785E-DFE5-19FE67F44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2F2278F-9B5F-4EE8-B5BB-6D9D5FF5A726}" type="datetimeFigureOut">
              <a:rPr lang="zh-TW" altLang="en-US"/>
              <a:pPr>
                <a:defRPr/>
              </a:pPr>
              <a:t>2023/12/29</a:t>
            </a:fld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53E708-8292-ADFE-31BA-0259F6B641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047DE-82F4-28B3-61F6-1E94ADF340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CD89C65-89DA-4504-AB80-DEF6AD09A66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BD97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>
            <a:extLst>
              <a:ext uri="{FF2B5EF4-FFF2-40B4-BE49-F238E27FC236}">
                <a16:creationId xmlns:a16="http://schemas.microsoft.com/office/drawing/2014/main" id="{E210E49B-D8FF-285B-0B2A-216FF16CF8D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2051" name="文字版面配置區 2">
            <a:extLst>
              <a:ext uri="{FF2B5EF4-FFF2-40B4-BE49-F238E27FC236}">
                <a16:creationId xmlns:a16="http://schemas.microsoft.com/office/drawing/2014/main" id="{693EAE59-6B08-1561-A5C6-BFE2EE3688D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D201C43-B598-A719-0146-392C9D38D2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56E6033-ADFB-4D21-88F8-268723232AAA}" type="datetimeFigureOut">
              <a:rPr lang="zh-TW" altLang="en-US"/>
              <a:pPr>
                <a:defRPr/>
              </a:pPr>
              <a:t>2023/12/29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81C78AF-8055-CE96-B68C-D0C4B13C58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kumimoji="0"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B9DF564-6C09-4367-7E46-316AEA534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BCA26EC-7576-463F-A11F-90DE98545DD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84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新細明體" charset="-12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新細明體" charset="-12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新細明體" charset="-12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新細明體" charset="-12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新細明體" charset="-12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gif"/><Relationship Id="rId7" Type="http://schemas.openxmlformats.org/officeDocument/2006/relationships/image" Target="../media/image18.pn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jpe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2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F749CC29-9474-D660-E354-6E1F658661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9807" y="0"/>
            <a:ext cx="12411807" cy="6981642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E322495E-1178-C1CA-E238-D9ACE03739CA}"/>
              </a:ext>
            </a:extLst>
          </p:cNvPr>
          <p:cNvSpPr txBox="1"/>
          <p:nvPr/>
        </p:nvSpPr>
        <p:spPr>
          <a:xfrm>
            <a:off x="344130" y="334297"/>
            <a:ext cx="58796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normalizeH="0" baseline="0" noProof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1"/>
                </a:solidFill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宇宙浪子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90A0CD0F-AF0F-5C26-6437-66E989D00B65}"/>
              </a:ext>
            </a:extLst>
          </p:cNvPr>
          <p:cNvSpPr txBox="1"/>
          <p:nvPr/>
        </p:nvSpPr>
        <p:spPr>
          <a:xfrm>
            <a:off x="619431" y="6523703"/>
            <a:ext cx="11792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112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學年度第二學期晨光天文活動    主辦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: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嘉義市政府 嘉義市天文協會 嘉義縣科教中心</a:t>
            </a:r>
          </a:p>
        </p:txBody>
      </p:sp>
    </p:spTree>
    <p:extLst>
      <p:ext uri="{BB962C8B-B14F-4D97-AF65-F5344CB8AC3E}">
        <p14:creationId xmlns:p14="http://schemas.microsoft.com/office/powerpoint/2010/main" val="142675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astro.ncu.edu.tw/~wchen/Courses/Ast101/F08-22A-NL.JPG">
            <a:extLst>
              <a:ext uri="{FF2B5EF4-FFF2-40B4-BE49-F238E27FC236}">
                <a16:creationId xmlns:a16="http://schemas.microsoft.com/office/drawing/2014/main" id="{A2060508-4C80-FBCF-B9BC-EA560D586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49" b="7065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標題 1">
            <a:extLst>
              <a:ext uri="{FF2B5EF4-FFF2-40B4-BE49-F238E27FC236}">
                <a16:creationId xmlns:a16="http://schemas.microsoft.com/office/drawing/2014/main" id="{CB930F7A-7DA5-A70A-815A-1881BCCDCF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9800" y="814388"/>
            <a:ext cx="7772400" cy="1470025"/>
          </a:xfrm>
        </p:spPr>
        <p:txBody>
          <a:bodyPr rtlCol="0" anchor="ctr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夢幻彗星尾巴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B31E7FB-ED84-CFAD-0E34-2E097482C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01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181100"/>
            <a:ext cx="12192000" cy="9143167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本月北半球天空將出現長尾巴“彗星”">
            <a:extLst>
              <a:ext uri="{FF2B5EF4-FFF2-40B4-BE49-F238E27FC236}">
                <a16:creationId xmlns:a16="http://schemas.microsoft.com/office/drawing/2014/main" id="{0467D6DC-79BE-413F-CBFF-82BFC66FF61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noFill/>
        </p:spPr>
      </p:pic>
      <p:sp>
        <p:nvSpPr>
          <p:cNvPr id="9219" name="標題 1">
            <a:extLst>
              <a:ext uri="{FF2B5EF4-FFF2-40B4-BE49-F238E27FC236}">
                <a16:creationId xmlns:a16="http://schemas.microsoft.com/office/drawing/2014/main" id="{8855F101-FC8E-3C7B-7659-BFC75AD556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5775325" cy="1052513"/>
          </a:xfrm>
        </p:spPr>
        <p:txBody>
          <a:bodyPr/>
          <a:lstStyle/>
          <a:p>
            <a:pPr eaLnBrk="1" hangingPunct="1"/>
            <a:r>
              <a:rPr lang="zh-TW" altLang="en-US" sz="4800" b="1" u="sng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海爾波普</a:t>
            </a:r>
            <a:r>
              <a:rPr lang="zh-TW" altLang="en-US" sz="4800" b="1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彗星 </a:t>
            </a:r>
            <a:r>
              <a:rPr lang="en-US" altLang="zh-TW" sz="4800" b="1">
                <a:solidFill>
                  <a:schemeClr val="bg1"/>
                </a:solidFill>
                <a:latin typeface="Arial Unicode MS" pitchFamily="34" charset="-120"/>
                <a:ea typeface="Arial Unicode MS" pitchFamily="34" charset="-120"/>
              </a:rPr>
              <a:t>1997</a:t>
            </a:r>
            <a:endParaRPr lang="zh-TW" altLang="en-US" sz="4800" b="1">
              <a:solidFill>
                <a:schemeClr val="bg1"/>
              </a:solidFill>
              <a:latin typeface="Arial Unicode MS" pitchFamily="34" charset="-120"/>
              <a:ea typeface="Arial Unicode MS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gb.cri.cn/mmsource/images/2010/04/16/20/11561813987895942452.jpg">
            <a:extLst>
              <a:ext uri="{FF2B5EF4-FFF2-40B4-BE49-F238E27FC236}">
                <a16:creationId xmlns:a16="http://schemas.microsoft.com/office/drawing/2014/main" id="{22FCA77B-CA3F-18C0-C105-CAC9AC3CFF8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8" b="6667"/>
          <a:stretch>
            <a:fillRect/>
          </a:stretch>
        </p:blipFill>
        <p:spPr>
          <a:xfrm>
            <a:off x="0" y="0"/>
            <a:ext cx="12192000" cy="6858000"/>
          </a:xfrm>
          <a:noFill/>
        </p:spPr>
      </p:pic>
      <p:sp>
        <p:nvSpPr>
          <p:cNvPr id="11267" name="標題 1">
            <a:extLst>
              <a:ext uri="{FF2B5EF4-FFF2-40B4-BE49-F238E27FC236}">
                <a16:creationId xmlns:a16="http://schemas.microsoft.com/office/drawing/2014/main" id="{DB5CEA1D-9C09-4018-D135-A1463C4857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27038" y="0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sz="4800" b="1" u="sng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麥克諾特</a:t>
            </a:r>
            <a:r>
              <a:rPr lang="zh-TW" altLang="en-US" sz="4800" b="1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彗星 </a:t>
            </a:r>
            <a:r>
              <a:rPr lang="en-US" altLang="zh-TW" sz="4800" b="1">
                <a:solidFill>
                  <a:schemeClr val="bg1"/>
                </a:solidFill>
                <a:latin typeface="Arial Unicode MS" pitchFamily="34" charset="-120"/>
                <a:ea typeface="Arial Unicode MS" pitchFamily="34" charset="-120"/>
              </a:rPr>
              <a:t>2007</a:t>
            </a:r>
            <a:endParaRPr lang="zh-TW" altLang="en-US" sz="4800" b="1">
              <a:solidFill>
                <a:schemeClr val="bg1"/>
              </a:solidFill>
              <a:latin typeface="Arial Unicode MS" pitchFamily="34" charset="-120"/>
              <a:ea typeface="Arial Unicode MS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>
            <a:extLst>
              <a:ext uri="{FF2B5EF4-FFF2-40B4-BE49-F238E27FC236}">
                <a16:creationId xmlns:a16="http://schemas.microsoft.com/office/drawing/2014/main" id="{889BC0E7-EF33-915B-AA8A-4EFF264FDC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54"/>
          <a:stretch/>
        </p:blipFill>
        <p:spPr>
          <a:xfrm>
            <a:off x="0" y="0"/>
            <a:ext cx="12192000" cy="7067006"/>
          </a:xfrm>
        </p:spPr>
      </p:pic>
      <p:sp>
        <p:nvSpPr>
          <p:cNvPr id="11266" name="標題 1">
            <a:extLst>
              <a:ext uri="{FF2B5EF4-FFF2-40B4-BE49-F238E27FC236}">
                <a16:creationId xmlns:a16="http://schemas.microsoft.com/office/drawing/2014/main" id="{81E21067-2BF4-0003-4625-9DC258301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0"/>
            <a:ext cx="514985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48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鹿林</a:t>
            </a:r>
            <a:r>
              <a:rPr lang="zh-TW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彗星 </a:t>
            </a:r>
            <a:r>
              <a:rPr lang="en-US" altLang="zh-TW" sz="4800" b="1" dirty="0">
                <a:solidFill>
                  <a:schemeClr val="bg1"/>
                </a:solidFill>
                <a:latin typeface="Arial Rounded MT Bold" panose="020F0704030504030204" pitchFamily="34" charset="0"/>
                <a:ea typeface="Arial Unicode MS" pitchFamily="34" charset="-120"/>
              </a:rPr>
              <a:t>2009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標題 1">
            <a:extLst>
              <a:ext uri="{FF2B5EF4-FFF2-40B4-BE49-F238E27FC236}">
                <a16:creationId xmlns:a16="http://schemas.microsoft.com/office/drawing/2014/main" id="{A6A801F3-A982-73D8-2C72-3E6763FB84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5259" y="17437"/>
            <a:ext cx="8229600" cy="1143001"/>
          </a:xfrm>
        </p:spPr>
        <p:txBody>
          <a:bodyPr/>
          <a:lstStyle/>
          <a:p>
            <a:pPr eaLnBrk="1" hangingPunct="1"/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這些彗星尾巴有不一樣嗎</a:t>
            </a:r>
            <a:r>
              <a:rPr lang="en-US" altLang="zh-TW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en-US" sz="4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7411" name="Picture 2" descr="http://www.intensive.idv.tw/img/space1004.jpg">
            <a:extLst>
              <a:ext uri="{FF2B5EF4-FFF2-40B4-BE49-F238E27FC236}">
                <a16:creationId xmlns:a16="http://schemas.microsoft.com/office/drawing/2014/main" id="{7E08A2C8-BD34-55FB-7115-3E84C2C17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90" y="998538"/>
            <a:ext cx="5102248" cy="2566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008F5529-5E2B-D302-28A4-EB1C9CF51D9B}"/>
              </a:ext>
            </a:extLst>
          </p:cNvPr>
          <p:cNvSpPr txBox="1"/>
          <p:nvPr/>
        </p:nvSpPr>
        <p:spPr>
          <a:xfrm>
            <a:off x="252990" y="929248"/>
            <a:ext cx="2967038" cy="646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百武</a:t>
            </a:r>
            <a:r>
              <a:rPr lang="zh-TW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彗星</a:t>
            </a:r>
            <a:r>
              <a:rPr lang="en-US" altLang="zh-TW" sz="3600" dirty="0">
                <a:solidFill>
                  <a:schemeClr val="bg1"/>
                </a:solidFill>
                <a:ea typeface="標楷體" pitchFamily="65" charset="-120"/>
              </a:rPr>
              <a:t>1996</a:t>
            </a:r>
          </a:p>
        </p:txBody>
      </p:sp>
      <p:pic>
        <p:nvPicPr>
          <p:cNvPr id="17413" name="Picture 4" descr="http://userdisk.webry.biglobe.ne.jp/014/426/68/N000/000/005/128689831621516120671_103PHartley-2.jpg">
            <a:extLst>
              <a:ext uri="{FF2B5EF4-FFF2-40B4-BE49-F238E27FC236}">
                <a16:creationId xmlns:a16="http://schemas.microsoft.com/office/drawing/2014/main" id="{EEAF163B-CA60-DEFF-7B28-B8EE2D7BBF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7"/>
          <a:stretch/>
        </p:blipFill>
        <p:spPr bwMode="auto">
          <a:xfrm>
            <a:off x="9007398" y="1229015"/>
            <a:ext cx="3073765" cy="5007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2588A4BF-CAD1-7F4C-1EB4-AF5D936AEF1D}"/>
              </a:ext>
            </a:extLst>
          </p:cNvPr>
          <p:cNvSpPr txBox="1"/>
          <p:nvPr/>
        </p:nvSpPr>
        <p:spPr>
          <a:xfrm>
            <a:off x="9045811" y="1300431"/>
            <a:ext cx="2287806" cy="1200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哈特利</a:t>
            </a:r>
            <a:r>
              <a:rPr lang="en-US" altLang="zh-TW" sz="36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</a:t>
            </a:r>
            <a:r>
              <a:rPr lang="zh-TW" altLang="en-US" sz="3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號</a:t>
            </a:r>
            <a:endParaRPr lang="en-US" altLang="zh-TW" sz="36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彗星</a:t>
            </a:r>
          </a:p>
        </p:txBody>
      </p:sp>
      <p:sp>
        <p:nvSpPr>
          <p:cNvPr id="17415" name="AutoShape 6" descr="http://203.175.156.109/upload/fck/clip_image005.jpg">
            <a:extLst>
              <a:ext uri="{FF2B5EF4-FFF2-40B4-BE49-F238E27FC236}">
                <a16:creationId xmlns:a16="http://schemas.microsoft.com/office/drawing/2014/main" id="{54244B37-11B1-EDC6-5B55-6F7B6EA0766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TW" altLang="en-US" sz="1800"/>
          </a:p>
        </p:txBody>
      </p:sp>
      <p:sp>
        <p:nvSpPr>
          <p:cNvPr id="17416" name="AutoShape 8" descr="http://203.175.156.109/upload/fck/clip_image005.jpg">
            <a:extLst>
              <a:ext uri="{FF2B5EF4-FFF2-40B4-BE49-F238E27FC236}">
                <a16:creationId xmlns:a16="http://schemas.microsoft.com/office/drawing/2014/main" id="{9433B75F-C9C1-77EC-A956-06BD9E1E37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TW" altLang="en-US" sz="1800"/>
          </a:p>
        </p:txBody>
      </p:sp>
      <p:pic>
        <p:nvPicPr>
          <p:cNvPr id="17417" name="圖片 12" descr="clip_image005.jpg">
            <a:extLst>
              <a:ext uri="{FF2B5EF4-FFF2-40B4-BE49-F238E27FC236}">
                <a16:creationId xmlns:a16="http://schemas.microsoft.com/office/drawing/2014/main" id="{FDF4D190-6A00-9C7E-CC9B-0384C2AAB1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91" y="3748378"/>
            <a:ext cx="5102248" cy="27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857D9E0D-02FF-D07A-18CF-7507DD66E990}"/>
              </a:ext>
            </a:extLst>
          </p:cNvPr>
          <p:cNvSpPr/>
          <p:nvPr/>
        </p:nvSpPr>
        <p:spPr>
          <a:xfrm>
            <a:off x="282794" y="5859462"/>
            <a:ext cx="3429000" cy="646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霍姆斯</a:t>
            </a:r>
            <a:r>
              <a:rPr lang="zh-TW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彗星</a:t>
            </a:r>
            <a:r>
              <a:rPr lang="en-US" altLang="zh-TW" sz="3600" dirty="0">
                <a:solidFill>
                  <a:schemeClr val="bg1"/>
                </a:solidFill>
                <a:ea typeface="標楷體" pitchFamily="65" charset="-120"/>
              </a:rPr>
              <a:t>2007</a:t>
            </a:r>
          </a:p>
        </p:txBody>
      </p:sp>
      <p:pic>
        <p:nvPicPr>
          <p:cNvPr id="2" name="Picture 2" descr="http://twanight.org/newTWAN/photos/3001204.jpg">
            <a:extLst>
              <a:ext uri="{FF2B5EF4-FFF2-40B4-BE49-F238E27FC236}">
                <a16:creationId xmlns:a16="http://schemas.microsoft.com/office/drawing/2014/main" id="{26C5B64D-5B4E-C264-777C-8C07623552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00" t="31000" r="22349" b="32636"/>
          <a:stretch/>
        </p:blipFill>
        <p:spPr bwMode="auto">
          <a:xfrm>
            <a:off x="5558390" y="998538"/>
            <a:ext cx="3316864" cy="3925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4B449C1F-D627-0B7F-2603-787BEBA2F7E7}"/>
              </a:ext>
            </a:extLst>
          </p:cNvPr>
          <p:cNvSpPr/>
          <p:nvPr/>
        </p:nvSpPr>
        <p:spPr>
          <a:xfrm>
            <a:off x="5702192" y="998538"/>
            <a:ext cx="2772667" cy="1200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班尼特</a:t>
            </a:r>
            <a:r>
              <a:rPr lang="zh-TW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彗星</a:t>
            </a:r>
            <a:endParaRPr lang="en-US" altLang="zh-TW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3600" dirty="0">
                <a:solidFill>
                  <a:schemeClr val="bg1"/>
                </a:solidFill>
                <a:ea typeface="標楷體" pitchFamily="65" charset="-120"/>
              </a:rPr>
              <a:t>1970</a:t>
            </a:r>
            <a:endParaRPr lang="zh-TW" alt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F3BFF0C1-3213-D1A6-9815-9391933556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8390" y="4403594"/>
            <a:ext cx="3316864" cy="24053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標題 1">
            <a:extLst>
              <a:ext uri="{FF2B5EF4-FFF2-40B4-BE49-F238E27FC236}">
                <a16:creationId xmlns:a16="http://schemas.microsoft.com/office/drawing/2014/main" id="{C080652B-8E85-052A-3E93-A68B4781E3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9763" y="0"/>
            <a:ext cx="8229600" cy="836613"/>
          </a:xfrm>
        </p:spPr>
        <p:txBody>
          <a:bodyPr/>
          <a:lstStyle/>
          <a:p>
            <a:pPr eaLnBrk="1" hangingPunct="1"/>
            <a:r>
              <a:rPr lang="zh-TW" altLang="en-US" sz="4800" b="1" u="sng">
                <a:latin typeface="標楷體" panose="03000509000000000000" pitchFamily="65" charset="-120"/>
                <a:ea typeface="標楷體" panose="03000509000000000000" pitchFamily="65" charset="-120"/>
              </a:rPr>
              <a:t>馬王堆</a:t>
            </a:r>
            <a:r>
              <a:rPr lang="zh-TW" altLang="en-US" sz="4800" b="1">
                <a:latin typeface="Arial" panose="020B0604020202020204" pitchFamily="34" charset="0"/>
                <a:ea typeface="標楷體" panose="03000509000000000000" pitchFamily="65" charset="-120"/>
              </a:rPr>
              <a:t>兩千多年前</a:t>
            </a:r>
            <a:r>
              <a:rPr lang="zh-TW" altLang="en-US" sz="4800" b="1">
                <a:latin typeface="標楷體" panose="03000509000000000000" pitchFamily="65" charset="-120"/>
                <a:ea typeface="標楷體" panose="03000509000000000000" pitchFamily="65" charset="-120"/>
              </a:rPr>
              <a:t>漢墓帛書</a:t>
            </a:r>
          </a:p>
        </p:txBody>
      </p:sp>
      <p:pic>
        <p:nvPicPr>
          <p:cNvPr id="19459" name="Picture 2" descr="http://amuseum.cdstm.cn/AMuseum/universe/image/solar_comet_halleyscomet_02.jpg">
            <a:extLst>
              <a:ext uri="{FF2B5EF4-FFF2-40B4-BE49-F238E27FC236}">
                <a16:creationId xmlns:a16="http://schemas.microsoft.com/office/drawing/2014/main" id="{CCCFAF67-8394-1913-9A01-8B33F30176A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836613"/>
            <a:ext cx="9750425" cy="602138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標題 1">
            <a:extLst>
              <a:ext uri="{FF2B5EF4-FFF2-40B4-BE49-F238E27FC236}">
                <a16:creationId xmlns:a16="http://schemas.microsoft.com/office/drawing/2014/main" id="{F356F1BF-896C-1A4E-019C-0D5B35CD17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44688" y="188913"/>
            <a:ext cx="8229600" cy="719137"/>
          </a:xfrm>
        </p:spPr>
        <p:txBody>
          <a:bodyPr/>
          <a:lstStyle/>
          <a:p>
            <a:pPr eaLnBrk="1" hangingPunct="1"/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整理後</a:t>
            </a:r>
            <a:r>
              <a:rPr lang="zh-TW" altLang="en-US" b="1" u="sng">
                <a:latin typeface="標楷體" panose="03000509000000000000" pitchFamily="65" charset="-120"/>
                <a:ea typeface="標楷體" panose="03000509000000000000" pitchFamily="65" charset="-120"/>
              </a:rPr>
              <a:t>馬王堆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漢墓帛書中的彗尾</a:t>
            </a:r>
          </a:p>
        </p:txBody>
      </p:sp>
      <p:pic>
        <p:nvPicPr>
          <p:cNvPr id="21507" name="Picture 2" descr="http://www.phys.ncku.edu.tw/~astrolab/e_book/special_topics/essays/comets/images/ma_wang_dway.jpg">
            <a:extLst>
              <a:ext uri="{FF2B5EF4-FFF2-40B4-BE49-F238E27FC236}">
                <a16:creationId xmlns:a16="http://schemas.microsoft.com/office/drawing/2014/main" id="{37B83D47-06C3-E435-1F03-015318E79C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1052513"/>
            <a:ext cx="8496300" cy="554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橢圓 1">
            <a:extLst>
              <a:ext uri="{FF2B5EF4-FFF2-40B4-BE49-F238E27FC236}">
                <a16:creationId xmlns:a16="http://schemas.microsoft.com/office/drawing/2014/main" id="{B6811A2A-7DD0-9465-B3F3-53E14D9E797C}"/>
              </a:ext>
            </a:extLst>
          </p:cNvPr>
          <p:cNvSpPr/>
          <p:nvPr/>
        </p:nvSpPr>
        <p:spPr>
          <a:xfrm>
            <a:off x="3935413" y="1130300"/>
            <a:ext cx="865187" cy="11461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/>
          </a:p>
        </p:txBody>
      </p:sp>
      <p:sp>
        <p:nvSpPr>
          <p:cNvPr id="6" name="橢圓 5">
            <a:extLst>
              <a:ext uri="{FF2B5EF4-FFF2-40B4-BE49-F238E27FC236}">
                <a16:creationId xmlns:a16="http://schemas.microsoft.com/office/drawing/2014/main" id="{DA64406E-5908-8343-6BEE-A145E35C3885}"/>
              </a:ext>
            </a:extLst>
          </p:cNvPr>
          <p:cNvSpPr/>
          <p:nvPr/>
        </p:nvSpPr>
        <p:spPr>
          <a:xfrm>
            <a:off x="9478963" y="1077913"/>
            <a:ext cx="865187" cy="119856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/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7B63A5A3-5165-D35B-3AF1-4E26047E501A}"/>
              </a:ext>
            </a:extLst>
          </p:cNvPr>
          <p:cNvSpPr/>
          <p:nvPr/>
        </p:nvSpPr>
        <p:spPr>
          <a:xfrm>
            <a:off x="2927350" y="5000625"/>
            <a:ext cx="989013" cy="13684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/>
          </a:p>
        </p:txBody>
      </p:sp>
      <p:pic>
        <p:nvPicPr>
          <p:cNvPr id="9" name="Picture 2" descr="http://www.intensive.idv.tw/img/space1004.jpg">
            <a:extLst>
              <a:ext uri="{FF2B5EF4-FFF2-40B4-BE49-F238E27FC236}">
                <a16:creationId xmlns:a16="http://schemas.microsoft.com/office/drawing/2014/main" id="{7685C5F5-DA26-8D5C-E8FB-755E362B34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163" y="4448175"/>
            <a:ext cx="4560887" cy="229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55947679-7229-7A8F-6537-B943C8908EF1}"/>
              </a:ext>
            </a:extLst>
          </p:cNvPr>
          <p:cNvSpPr txBox="1"/>
          <p:nvPr/>
        </p:nvSpPr>
        <p:spPr>
          <a:xfrm>
            <a:off x="7724775" y="4579938"/>
            <a:ext cx="3078163" cy="646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百武</a:t>
            </a:r>
            <a:r>
              <a:rPr lang="zh-TW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彗星</a:t>
            </a:r>
            <a:endParaRPr lang="en-US" altLang="zh-TW" sz="3600" dirty="0">
              <a:solidFill>
                <a:schemeClr val="bg1"/>
              </a:solidFill>
              <a:ea typeface="標楷體" pitchFamily="65" charset="-120"/>
            </a:endParaRPr>
          </a:p>
        </p:txBody>
      </p:sp>
      <p:pic>
        <p:nvPicPr>
          <p:cNvPr id="11" name="Picture 4" descr="http://userdisk.webry.biglobe.ne.jp/014/426/68/N000/000/005/128689831621516120671_103PHartley-2.jpg">
            <a:extLst>
              <a:ext uri="{FF2B5EF4-FFF2-40B4-BE49-F238E27FC236}">
                <a16:creationId xmlns:a16="http://schemas.microsoft.com/office/drawing/2014/main" id="{C52AE18C-D55A-7931-AB37-B57A74FD6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038" y="2827338"/>
            <a:ext cx="3078163" cy="403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4D579EF2-6603-8CC1-1BC4-7E290E722F58}"/>
              </a:ext>
            </a:extLst>
          </p:cNvPr>
          <p:cNvSpPr txBox="1"/>
          <p:nvPr/>
        </p:nvSpPr>
        <p:spPr>
          <a:xfrm>
            <a:off x="0" y="2827338"/>
            <a:ext cx="2378075" cy="1200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哈特利</a:t>
            </a:r>
            <a:r>
              <a:rPr lang="en-US" altLang="zh-TW" sz="36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</a:t>
            </a:r>
            <a:r>
              <a:rPr lang="zh-TW" altLang="en-US" sz="3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號</a:t>
            </a:r>
            <a:r>
              <a:rPr lang="zh-TW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彗星</a:t>
            </a:r>
          </a:p>
        </p:txBody>
      </p:sp>
      <p:pic>
        <p:nvPicPr>
          <p:cNvPr id="13" name="圖片 12" descr="clip_image005.jpg">
            <a:extLst>
              <a:ext uri="{FF2B5EF4-FFF2-40B4-BE49-F238E27FC236}">
                <a16:creationId xmlns:a16="http://schemas.microsoft.com/office/drawing/2014/main" id="{1477A3FB-A243-829C-2333-F563680465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112" y="1027906"/>
            <a:ext cx="4560887" cy="249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B7CEE8D4-10D8-76A0-BE4B-AD3993D156B2}"/>
              </a:ext>
            </a:extLst>
          </p:cNvPr>
          <p:cNvSpPr/>
          <p:nvPr/>
        </p:nvSpPr>
        <p:spPr>
          <a:xfrm>
            <a:off x="9556750" y="2754313"/>
            <a:ext cx="2493963" cy="646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霍姆斯</a:t>
            </a:r>
            <a:r>
              <a:rPr lang="zh-TW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彗星</a:t>
            </a:r>
            <a:endParaRPr lang="en-US" altLang="zh-TW" sz="3600" dirty="0">
              <a:solidFill>
                <a:schemeClr val="bg1"/>
              </a:solidFill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10" grpId="0"/>
      <p:bldP spid="10" grpId="1"/>
      <p:bldP spid="12" grpId="0"/>
      <p:bldP spid="12" grpId="1"/>
      <p:bldP spid="14" grpId="0"/>
      <p:bldP spid="1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標題 1">
            <a:extLst>
              <a:ext uri="{FF2B5EF4-FFF2-40B4-BE49-F238E27FC236}">
                <a16:creationId xmlns:a16="http://schemas.microsoft.com/office/drawing/2014/main" id="{0CDB9F37-9812-7E3E-6C39-5B5A570EF1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7363" y="328613"/>
            <a:ext cx="5100637" cy="792162"/>
          </a:xfrm>
        </p:spPr>
        <p:txBody>
          <a:bodyPr/>
          <a:lstStyle/>
          <a:p>
            <a:pPr eaLnBrk="1" hangingPunct="1"/>
            <a:r>
              <a:rPr lang="zh-TW" altLang="en-US" sz="4800" b="1">
                <a:latin typeface="標楷體" panose="03000509000000000000" pitchFamily="65" charset="-120"/>
                <a:ea typeface="標楷體" panose="03000509000000000000" pitchFamily="65" charset="-120"/>
              </a:rPr>
              <a:t>彗星尾巴的形狀</a:t>
            </a:r>
          </a:p>
        </p:txBody>
      </p:sp>
      <p:sp>
        <p:nvSpPr>
          <p:cNvPr id="24580" name="Rectangle 4">
            <a:extLst>
              <a:ext uri="{FF2B5EF4-FFF2-40B4-BE49-F238E27FC236}">
                <a16:creationId xmlns:a16="http://schemas.microsoft.com/office/drawing/2014/main" id="{BBD3CA57-9784-6F47-07E6-608AC943B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0275" y="1209675"/>
            <a:ext cx="5888038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4000" dirty="0">
                <a:ea typeface="標楷體" panose="03000509000000000000" pitchFamily="65" charset="-120"/>
              </a:rPr>
              <a:t>以</a:t>
            </a:r>
            <a:r>
              <a:rPr lang="zh-TW" altLang="en-US" sz="4000" u="sng" dirty="0">
                <a:ea typeface="標楷體" panose="03000509000000000000" pitchFamily="65" charset="-120"/>
              </a:rPr>
              <a:t>哈雷</a:t>
            </a:r>
            <a:r>
              <a:rPr lang="zh-TW" altLang="en-US" sz="4000" dirty="0">
                <a:ea typeface="標楷體" panose="03000509000000000000" pitchFamily="65" charset="-120"/>
              </a:rPr>
              <a:t>彗星為例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，它每次回來經過地球時，都呈現不同形狀的尾巴。</a:t>
            </a:r>
            <a:endParaRPr lang="en-US" altLang="zh-TW" sz="4000" dirty="0">
              <a:ea typeface="標楷體" panose="03000509000000000000" pitchFamily="65" charset="-120"/>
            </a:endParaRPr>
          </a:p>
        </p:txBody>
      </p:sp>
      <p:pic>
        <p:nvPicPr>
          <p:cNvPr id="23556" name="圖片 3">
            <a:extLst>
              <a:ext uri="{FF2B5EF4-FFF2-40B4-BE49-F238E27FC236}">
                <a16:creationId xmlns:a16="http://schemas.microsoft.com/office/drawing/2014/main" id="{03F34A1D-6175-7F34-34BA-7FF2D4AA2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88" y="1209675"/>
            <a:ext cx="5408612" cy="540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8B7843CA-E59C-8021-DE6F-77ED16DEAE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438" y="3402013"/>
            <a:ext cx="5205412" cy="321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33C13973-DA98-1C56-34F5-7FD525F6B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8" t="6935" r="2402" b="5557"/>
          <a:stretch>
            <a:fillRect/>
          </a:stretch>
        </p:blipFill>
        <p:spPr bwMode="auto">
          <a:xfrm>
            <a:off x="7007225" y="3429000"/>
            <a:ext cx="4167188" cy="322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AF8CBF17-66F9-60D8-4B61-E9507CC63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6" t="17387" r="4623"/>
          <a:stretch>
            <a:fillRect/>
          </a:stretch>
        </p:blipFill>
        <p:spPr bwMode="auto">
          <a:xfrm>
            <a:off x="6421438" y="3413125"/>
            <a:ext cx="5205412" cy="323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B56166A9-E732-F736-58F1-E8174939F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438" y="3213100"/>
            <a:ext cx="5211762" cy="341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2D651CA7-FEF0-387E-6AB4-06679DBF30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088" y="3148013"/>
            <a:ext cx="5205412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EB9A81B0-BCB1-7D18-0804-2D0435FFC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088" y="3178175"/>
            <a:ext cx="5205412" cy="37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FF8C7803-D2DA-8CE2-FBCB-39B0EBA35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100" y="3197225"/>
            <a:ext cx="5167313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46AB0BB9-07ED-A62B-9697-9B8FCAD27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088" y="3197225"/>
            <a:ext cx="5205412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7" descr="哈雷彗星的彩色影像，顯示平直的飛向左邊的天空。">
            <a:extLst>
              <a:ext uri="{FF2B5EF4-FFF2-40B4-BE49-F238E27FC236}">
                <a16:creationId xmlns:a16="http://schemas.microsoft.com/office/drawing/2014/main" id="{8D79ED74-8949-C51F-FB37-42CF18E1F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33" r="16266" b="8278"/>
          <a:stretch>
            <a:fillRect/>
          </a:stretch>
        </p:blipFill>
        <p:spPr bwMode="auto">
          <a:xfrm>
            <a:off x="6375400" y="3208338"/>
            <a:ext cx="5257800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/>
      <p:bldP spid="2458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標題 1">
            <a:extLst>
              <a:ext uri="{FF2B5EF4-FFF2-40B4-BE49-F238E27FC236}">
                <a16:creationId xmlns:a16="http://schemas.microsoft.com/office/drawing/2014/main" id="{B7FF22AA-BFD1-50F1-7391-ADAA6ABF8B55}"/>
              </a:ext>
            </a:extLst>
          </p:cNvPr>
          <p:cNvSpPr>
            <a:spLocks/>
          </p:cNvSpPr>
          <p:nvPr/>
        </p:nvSpPr>
        <p:spPr bwMode="auto">
          <a:xfrm>
            <a:off x="0" y="100013"/>
            <a:ext cx="12192000" cy="157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以</a:t>
            </a:r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2013</a:t>
            </a:r>
            <a:r>
              <a:rPr lang="zh-TW" altLang="en-US" sz="36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艾桑</a:t>
            </a:r>
            <a:r>
              <a:rPr lang="en-US" altLang="zh-TW" sz="3600" u="sng" dirty="0">
                <a:latin typeface="Arial" panose="020B0604020202020204" pitchFamily="34" charset="0"/>
                <a:ea typeface="標楷體" panose="03000509000000000000" pitchFamily="65" charset="-120"/>
              </a:rPr>
              <a:t> </a:t>
            </a:r>
            <a:r>
              <a:rPr lang="en-US" altLang="zh-TW" sz="36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3600" u="sng" dirty="0">
                <a:latin typeface="Arial" panose="020B0604020202020204" pitchFamily="34" charset="0"/>
                <a:ea typeface="標楷體" panose="03000509000000000000" pitchFamily="65" charset="-120"/>
              </a:rPr>
              <a:t>ISON</a:t>
            </a:r>
            <a:r>
              <a:rPr lang="en-US" altLang="zh-TW" sz="36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彗星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600" dirty="0">
                <a:latin typeface="Arial" panose="020B0604020202020204" pitchFamily="34" charset="0"/>
                <a:ea typeface="標楷體" panose="03000509000000000000" pitchFamily="65" charset="-120"/>
              </a:rPr>
              <a:t>來說</a:t>
            </a:r>
            <a:endParaRPr lang="en-US" altLang="zh-TW" sz="3600" dirty="0">
              <a:latin typeface="Arial" panose="020B0604020202020204" pitchFamily="34" charset="0"/>
              <a:ea typeface="標楷體" panose="03000509000000000000" pitchFamily="65" charset="-12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同顆彗星尾巴在不同位置也會不一樣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9227" name="Picture 11" descr="ISON-201311152012S1_Kenboo-3">
            <a:extLst>
              <a:ext uri="{FF2B5EF4-FFF2-40B4-BE49-F238E27FC236}">
                <a16:creationId xmlns:a16="http://schemas.microsoft.com/office/drawing/2014/main" id="{2CB1BE8A-166E-11FD-5DD6-27471EA71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46" b="20059"/>
          <a:stretch>
            <a:fillRect/>
          </a:stretch>
        </p:blipFill>
        <p:spPr bwMode="auto">
          <a:xfrm>
            <a:off x="4941888" y="2757488"/>
            <a:ext cx="7250112" cy="410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6" name="Text Box 10">
            <a:extLst>
              <a:ext uri="{FF2B5EF4-FFF2-40B4-BE49-F238E27FC236}">
                <a16:creationId xmlns:a16="http://schemas.microsoft.com/office/drawing/2014/main" id="{A05A3892-4DA9-BE3D-E459-AC014A8D5E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05214" y="2782669"/>
            <a:ext cx="15092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TW" sz="3600" dirty="0">
                <a:solidFill>
                  <a:schemeClr val="bg1"/>
                </a:solidFill>
                <a:latin typeface="Arial" panose="020B0604020202020204" pitchFamily="34" charset="0"/>
              </a:rPr>
              <a:t>10.08</a:t>
            </a:r>
          </a:p>
        </p:txBody>
      </p:sp>
      <p:pic>
        <p:nvPicPr>
          <p:cNvPr id="13" name="Picture 12" descr="ISON_2012s120131117lrgblastweb">
            <a:extLst>
              <a:ext uri="{FF2B5EF4-FFF2-40B4-BE49-F238E27FC236}">
                <a16:creationId xmlns:a16="http://schemas.microsoft.com/office/drawing/2014/main" id="{B0CEBADE-414E-32EF-6DF8-E7AE1049D8E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8" b="17569"/>
          <a:stretch>
            <a:fillRect/>
          </a:stretch>
        </p:blipFill>
        <p:spPr>
          <a:xfrm>
            <a:off x="0" y="1677988"/>
            <a:ext cx="6789738" cy="3417887"/>
          </a:xfrm>
        </p:spPr>
      </p:pic>
      <p:sp>
        <p:nvSpPr>
          <p:cNvPr id="9229" name="Text Box 13">
            <a:extLst>
              <a:ext uri="{FF2B5EF4-FFF2-40B4-BE49-F238E27FC236}">
                <a16:creationId xmlns:a16="http://schemas.microsoft.com/office/drawing/2014/main" id="{89507A4E-E0FD-F318-82C9-14C31F29B4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7548" y="1677988"/>
            <a:ext cx="146247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TW" sz="3600" dirty="0">
                <a:solidFill>
                  <a:schemeClr val="bg1"/>
                </a:solidFill>
                <a:latin typeface="Arial" panose="020B0604020202020204" pitchFamily="34" charset="0"/>
              </a:rPr>
              <a:t>11.17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6" grpId="0"/>
      <p:bldP spid="92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標題 1">
            <a:extLst>
              <a:ext uri="{FF2B5EF4-FFF2-40B4-BE49-F238E27FC236}">
                <a16:creationId xmlns:a16="http://schemas.microsoft.com/office/drawing/2014/main" id="{DD2AB980-412B-E16D-2698-BB6794004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6125" y="288925"/>
            <a:ext cx="8229600" cy="70643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sz="4800" spc="-150" dirty="0">
                <a:latin typeface="標楷體" panose="03000509000000000000" pitchFamily="65" charset="-120"/>
                <a:ea typeface="標楷體" panose="03000509000000000000" pitchFamily="65" charset="-120"/>
              </a:rPr>
              <a:t>生活經驗有哪些現象看起來像彗尾？</a:t>
            </a:r>
            <a:endParaRPr lang="zh-TW" altLang="en-US" sz="48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3BC48A2-F6A0-3982-3C8B-854BE43484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153152"/>
            <a:ext cx="92138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36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這些現象都可以幫助我們去想像彗尾的樣子</a:t>
            </a:r>
          </a:p>
        </p:txBody>
      </p:sp>
      <p:pic>
        <p:nvPicPr>
          <p:cNvPr id="29702" name="Picture 13">
            <a:extLst>
              <a:ext uri="{FF2B5EF4-FFF2-40B4-BE49-F238E27FC236}">
                <a16:creationId xmlns:a16="http://schemas.microsoft.com/office/drawing/2014/main" id="{C310C775-6931-ED50-6C62-120D736B0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45" r="1337" b="11700"/>
          <a:stretch>
            <a:fillRect/>
          </a:stretch>
        </p:blipFill>
        <p:spPr bwMode="auto">
          <a:xfrm>
            <a:off x="1268232" y="3637756"/>
            <a:ext cx="4157662" cy="257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11">
            <a:extLst>
              <a:ext uri="{FF2B5EF4-FFF2-40B4-BE49-F238E27FC236}">
                <a16:creationId xmlns:a16="http://schemas.microsoft.com/office/drawing/2014/main" id="{176C83A3-70F8-B410-8093-9F274F85F2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97" t="15993"/>
          <a:stretch>
            <a:fillRect/>
          </a:stretch>
        </p:blipFill>
        <p:spPr bwMode="auto">
          <a:xfrm>
            <a:off x="4227460" y="1047154"/>
            <a:ext cx="4157662" cy="2538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7">
            <a:extLst>
              <a:ext uri="{FF2B5EF4-FFF2-40B4-BE49-F238E27FC236}">
                <a16:creationId xmlns:a16="http://schemas.microsoft.com/office/drawing/2014/main" id="{62DCE59D-1859-480B-21E5-BEEFDDE9C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17985"/>
            <a:ext cx="4230582" cy="2555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22E3696-7E51-B652-971C-98B7E0B15A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29"/>
          <a:stretch/>
        </p:blipFill>
        <p:spPr bwMode="auto">
          <a:xfrm>
            <a:off x="6261894" y="3637755"/>
            <a:ext cx="4247198" cy="257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5B6C7A9-E6EB-3BA5-244B-7E2837D38C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1034256"/>
            <a:ext cx="3810000" cy="257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66F6099-5B0D-F72D-83E7-5DD571A3A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0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098874"/>
            <a:ext cx="12206472" cy="91548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0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080" y="-1165226"/>
            <a:ext cx="12221633" cy="9166225"/>
          </a:xfrm>
          <a:prstGeom prst="rect">
            <a:avLst/>
          </a:prstGeom>
        </p:spPr>
      </p:pic>
      <p:sp>
        <p:nvSpPr>
          <p:cNvPr id="3" name="標題 2">
            <a:extLst>
              <a:ext uri="{FF2B5EF4-FFF2-40B4-BE49-F238E27FC236}">
                <a16:creationId xmlns:a16="http://schemas.microsoft.com/office/drawing/2014/main" id="{0DDD5E9E-34A3-4F0B-63C1-CB4B238EF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7158AB43-7757-C16F-1E1F-70302AE264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5" r="5445" b="11375"/>
          <a:stretch/>
        </p:blipFill>
        <p:spPr>
          <a:xfrm>
            <a:off x="1826379" y="3887830"/>
            <a:ext cx="3812422" cy="2756534"/>
          </a:xfrm>
          <a:prstGeom prst="rect">
            <a:avLst/>
          </a:prstGeom>
        </p:spPr>
      </p:pic>
      <p:sp>
        <p:nvSpPr>
          <p:cNvPr id="34818" name="標題 1">
            <a:extLst>
              <a:ext uri="{FF2B5EF4-FFF2-40B4-BE49-F238E27FC236}">
                <a16:creationId xmlns:a16="http://schemas.microsoft.com/office/drawing/2014/main" id="{1681C59F-C963-44A1-0D52-B17CAD527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8213" y="123825"/>
            <a:ext cx="4989512" cy="82708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讓我們動手試試看</a:t>
            </a:r>
          </a:p>
        </p:txBody>
      </p:sp>
      <p:pic>
        <p:nvPicPr>
          <p:cNvPr id="16387" name="Picture 2" descr="E:\活動資料\晨光天文課程計畫\102下半年彗星\教材製作\製作相片\DSC00005.JPG">
            <a:extLst>
              <a:ext uri="{FF2B5EF4-FFF2-40B4-BE49-F238E27FC236}">
                <a16:creationId xmlns:a16="http://schemas.microsoft.com/office/drawing/2014/main" id="{4506744A-CDF8-E322-5FB5-E5D9FF851C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1068388"/>
            <a:ext cx="3790950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3" descr="E:\活動資料\晨光天文課程計畫\102下半年彗星\教材製作\製作相片\DSC00007.JPG">
            <a:extLst>
              <a:ext uri="{FF2B5EF4-FFF2-40B4-BE49-F238E27FC236}">
                <a16:creationId xmlns:a16="http://schemas.microsoft.com/office/drawing/2014/main" id="{85B451C8-E01E-0920-1249-DC3D31A87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838" y="1125538"/>
            <a:ext cx="3792537" cy="260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文字方塊 6">
            <a:extLst>
              <a:ext uri="{FF2B5EF4-FFF2-40B4-BE49-F238E27FC236}">
                <a16:creationId xmlns:a16="http://schemas.microsoft.com/office/drawing/2014/main" id="{860FAC7C-3ABF-554A-CFD3-36A953B8A8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5975" y="1125538"/>
            <a:ext cx="33131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4000" b="1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斜剪一小洞</a:t>
            </a:r>
          </a:p>
        </p:txBody>
      </p:sp>
      <p:sp>
        <p:nvSpPr>
          <p:cNvPr id="16391" name="文字方塊 7">
            <a:extLst>
              <a:ext uri="{FF2B5EF4-FFF2-40B4-BE49-F238E27FC236}">
                <a16:creationId xmlns:a16="http://schemas.microsoft.com/office/drawing/2014/main" id="{7BEF9DC6-C6A6-65EE-819F-146135C39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4950" y="1125538"/>
            <a:ext cx="32623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4000" b="1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插入細吸管</a:t>
            </a:r>
          </a:p>
        </p:txBody>
      </p:sp>
      <p:sp>
        <p:nvSpPr>
          <p:cNvPr id="16392" name="文字方塊 8">
            <a:extLst>
              <a:ext uri="{FF2B5EF4-FFF2-40B4-BE49-F238E27FC236}">
                <a16:creationId xmlns:a16="http://schemas.microsoft.com/office/drawing/2014/main" id="{64034893-9FA1-CA9C-0928-79E6E5CD68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0" y="3948113"/>
            <a:ext cx="37750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4000" b="1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放入</a:t>
            </a:r>
            <a:r>
              <a:rPr lang="zh-TW" altLang="en-US" sz="4000" b="1">
                <a:latin typeface="Arial" panose="020B0604020202020204" pitchFamily="34" charset="0"/>
                <a:ea typeface="標楷體" panose="03000509000000000000" pitchFamily="65" charset="-120"/>
              </a:rPr>
              <a:t>漱口杯</a:t>
            </a:r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中</a:t>
            </a:r>
          </a:p>
        </p:txBody>
      </p:sp>
      <p:sp>
        <p:nvSpPr>
          <p:cNvPr id="9" name="甜甜圈 8">
            <a:extLst>
              <a:ext uri="{FF2B5EF4-FFF2-40B4-BE49-F238E27FC236}">
                <a16:creationId xmlns:a16="http://schemas.microsoft.com/office/drawing/2014/main" id="{7971130A-C65A-D55A-FBB0-5E8D4F6446D6}"/>
              </a:ext>
            </a:extLst>
          </p:cNvPr>
          <p:cNvSpPr/>
          <p:nvPr/>
        </p:nvSpPr>
        <p:spPr>
          <a:xfrm>
            <a:off x="7433390" y="4665027"/>
            <a:ext cx="1784350" cy="1641475"/>
          </a:xfrm>
          <a:prstGeom prst="donut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749F2AA8-275C-6486-AC05-CF92EE8483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9565" y="5070634"/>
            <a:ext cx="203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時間到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564A9006-7544-53FF-CA7D-4BAFFF8CE5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3756" y="4576922"/>
            <a:ext cx="276066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發下材料，開始製作</a:t>
            </a:r>
          </a:p>
        </p:txBody>
      </p:sp>
      <p:pic>
        <p:nvPicPr>
          <p:cNvPr id="64514" name="Picture 2">
            <a:extLst>
              <a:ext uri="{FF2B5EF4-FFF2-40B4-BE49-F238E27FC236}">
                <a16:creationId xmlns:a16="http://schemas.microsoft.com/office/drawing/2014/main" id="{A4D17E97-69E0-7888-01A6-87B121820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101" y="3911759"/>
            <a:ext cx="3865562" cy="265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538F7768-388B-9DF6-1B24-7BA5FA0061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472" y="3856672"/>
            <a:ext cx="3887191" cy="2736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65E13824-73C2-428B-F59F-1F6AEDD035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17" y="2008188"/>
            <a:ext cx="9144000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8FC3058F-CEC5-FE18-CA98-7A540735D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1079500"/>
            <a:ext cx="58277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4000">
                <a:latin typeface="標楷體" panose="03000509000000000000" pitchFamily="65" charset="-120"/>
                <a:ea typeface="標楷體" panose="03000509000000000000" pitchFamily="65" charset="-120"/>
              </a:rPr>
              <a:t>每個人所需要的材料有：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B032FDE-4863-76EE-0AF0-F923625D6E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1199" y="3033713"/>
            <a:ext cx="2690812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粗吸管一根、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細吸管一根</a:t>
            </a:r>
            <a:r>
              <a:rPr lang="zh-TW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漱口杯一個、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剪刀一把。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57" presetID="8" presetClass="exit" presetSubtype="32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5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3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30000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/>
      <p:bldP spid="16391" grpId="0"/>
      <p:bldP spid="16392" grpId="0"/>
      <p:bldP spid="10" grpId="0"/>
      <p:bldP spid="4" grpId="0"/>
      <p:bldP spid="4" grpId="1"/>
      <p:bldP spid="19" grpId="0"/>
      <p:bldP spid="19" grpId="1"/>
      <p:bldP spid="20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標題 1">
            <a:extLst>
              <a:ext uri="{FF2B5EF4-FFF2-40B4-BE49-F238E27FC236}">
                <a16:creationId xmlns:a16="http://schemas.microsoft.com/office/drawing/2014/main" id="{3D3BDDB7-5922-5F45-154E-C0E10793A3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28825" y="115888"/>
            <a:ext cx="8229600" cy="779462"/>
          </a:xfrm>
        </p:spPr>
        <p:txBody>
          <a:bodyPr/>
          <a:lstStyle/>
          <a:p>
            <a:pPr eaLnBrk="1" hangingPunct="1"/>
            <a:r>
              <a:rPr lang="zh-TW" altLang="en-US" sz="4800" b="1">
                <a:latin typeface="標楷體" panose="03000509000000000000" pitchFamily="65" charset="-120"/>
                <a:ea typeface="標楷體" panose="03000509000000000000" pitchFamily="65" charset="-120"/>
              </a:rPr>
              <a:t>讓我們一起來吹看看</a:t>
            </a:r>
          </a:p>
        </p:txBody>
      </p:sp>
      <p:sp>
        <p:nvSpPr>
          <p:cNvPr id="16392" name="文字方塊 8">
            <a:extLst>
              <a:ext uri="{FF2B5EF4-FFF2-40B4-BE49-F238E27FC236}">
                <a16:creationId xmlns:a16="http://schemas.microsoft.com/office/drawing/2014/main" id="{D6897C27-302B-651F-C6CB-D7459D465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757" y="1072496"/>
            <a:ext cx="1099488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用手這樣拿，細吸管下方朝自己，放進</a:t>
            </a:r>
            <a:r>
              <a:rPr lang="zh-TW" altLang="en-US" sz="4000" b="1" dirty="0">
                <a:latin typeface="Arial" panose="020B0604020202020204" pitchFamily="34" charset="0"/>
                <a:ea typeface="標楷體" panose="03000509000000000000" pitchFamily="65" charset="-120"/>
              </a:rPr>
              <a:t>漱口杯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中</a:t>
            </a:r>
          </a:p>
        </p:txBody>
      </p:sp>
      <p:pic>
        <p:nvPicPr>
          <p:cNvPr id="64514" name="Picture 2">
            <a:extLst>
              <a:ext uri="{FF2B5EF4-FFF2-40B4-BE49-F238E27FC236}">
                <a16:creationId xmlns:a16="http://schemas.microsoft.com/office/drawing/2014/main" id="{0753309F-04BA-8702-2FDB-6454F1A727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044" y="2080244"/>
            <a:ext cx="4783137" cy="328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FCE1A5FD-FCC4-67BF-3146-3692109BFFB4}"/>
              </a:ext>
            </a:extLst>
          </p:cNvPr>
          <p:cNvSpPr txBox="1"/>
          <p:nvPr/>
        </p:nvSpPr>
        <p:spPr>
          <a:xfrm>
            <a:off x="382816" y="5860268"/>
            <a:ext cx="106030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請大家拿好自己的彗尾製造機，依序安靜走到走廊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928C3378-13D1-9743-F810-ED1C95363DB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5" b="11375"/>
          <a:stretch/>
        </p:blipFill>
        <p:spPr>
          <a:xfrm>
            <a:off x="620468" y="2137024"/>
            <a:ext cx="4931975" cy="33666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標題 1">
            <a:extLst>
              <a:ext uri="{FF2B5EF4-FFF2-40B4-BE49-F238E27FC236}">
                <a16:creationId xmlns:a16="http://schemas.microsoft.com/office/drawing/2014/main" id="{F3609162-56CD-1851-C573-51349FE725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TW" altLang="en-US"/>
          </a:p>
        </p:txBody>
      </p:sp>
      <p:pic>
        <p:nvPicPr>
          <p:cNvPr id="37891" name="Picture 4">
            <a:extLst>
              <a:ext uri="{FF2B5EF4-FFF2-40B4-BE49-F238E27FC236}">
                <a16:creationId xmlns:a16="http://schemas.microsoft.com/office/drawing/2014/main" id="{090F70BE-A587-A6A6-C89D-E5FDDF95E82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50725" cy="6873875"/>
          </a:xfrm>
          <a:noFill/>
        </p:spPr>
      </p:pic>
      <p:sp>
        <p:nvSpPr>
          <p:cNvPr id="37892" name="文字方塊 1">
            <a:extLst>
              <a:ext uri="{FF2B5EF4-FFF2-40B4-BE49-F238E27FC236}">
                <a16:creationId xmlns:a16="http://schemas.microsoft.com/office/drawing/2014/main" id="{C7FE2E1D-98A4-D33F-4C71-5C47FDE274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5438" y="2759075"/>
            <a:ext cx="345598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6000" b="1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收教具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標題 1">
            <a:extLst>
              <a:ext uri="{FF2B5EF4-FFF2-40B4-BE49-F238E27FC236}">
                <a16:creationId xmlns:a16="http://schemas.microsoft.com/office/drawing/2014/main" id="{2CED49D2-E04A-80EF-5F38-6D2BAC292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3588" y="115888"/>
            <a:ext cx="8229600" cy="7064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sz="4800" b="1">
                <a:latin typeface="標楷體" pitchFamily="65" charset="-120"/>
                <a:ea typeface="標楷體" pitchFamily="65" charset="-120"/>
              </a:rPr>
              <a:t>製造彗星尾巴時，有什麼發現？</a:t>
            </a:r>
          </a:p>
        </p:txBody>
      </p:sp>
      <p:pic>
        <p:nvPicPr>
          <p:cNvPr id="39939" name="Picture 2" descr="http://www.njxmf.cn/uploads/%E5%BD%97%E6%98%9F.jpg">
            <a:extLst>
              <a:ext uri="{FF2B5EF4-FFF2-40B4-BE49-F238E27FC236}">
                <a16:creationId xmlns:a16="http://schemas.microsoft.com/office/drawing/2014/main" id="{64D09774-6251-61CB-0E53-014319F6D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050" y="977899"/>
            <a:ext cx="8597900" cy="568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9CE11D1A-77B2-4F0B-6661-60D3759B57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0688" y="5300663"/>
            <a:ext cx="63722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360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實際彗星的尾巴也有可能因為不同的因素而產生不同的形狀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3EDC8D58-559C-3F25-8DA3-1AC28E0AF8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76" t="3122"/>
          <a:stretch/>
        </p:blipFill>
        <p:spPr>
          <a:xfrm>
            <a:off x="2232978" y="-40352"/>
            <a:ext cx="8976360" cy="6938703"/>
          </a:xfrm>
          <a:prstGeom prst="rect">
            <a:avLst/>
          </a:prstGeom>
        </p:spPr>
      </p:pic>
      <p:sp>
        <p:nvSpPr>
          <p:cNvPr id="41987" name="標題 1">
            <a:extLst>
              <a:ext uri="{FF2B5EF4-FFF2-40B4-BE49-F238E27FC236}">
                <a16:creationId xmlns:a16="http://schemas.microsoft.com/office/drawing/2014/main" id="{2D82E331-B9B2-7DC5-4E2F-4F8F408DDE0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76313" y="26988"/>
            <a:ext cx="3527425" cy="1071562"/>
          </a:xfrm>
          <a:solidFill>
            <a:schemeClr val="tx1"/>
          </a:solidFill>
        </p:spPr>
        <p:txBody>
          <a:bodyPr/>
          <a:lstStyle/>
          <a:p>
            <a:pPr eaLnBrk="1" hangingPunct="1"/>
            <a:r>
              <a:rPr lang="zh-TW" altLang="en-US" sz="6000">
                <a:solidFill>
                  <a:schemeClr val="bg1"/>
                </a:solidFill>
                <a:ea typeface="標楷體" panose="03000509000000000000" pitchFamily="65" charset="-120"/>
              </a:rPr>
              <a:t>彗星結構</a:t>
            </a:r>
          </a:p>
        </p:txBody>
      </p:sp>
      <p:sp>
        <p:nvSpPr>
          <p:cNvPr id="41992" name="文字方塊 3">
            <a:extLst>
              <a:ext uri="{FF2B5EF4-FFF2-40B4-BE49-F238E27FC236}">
                <a16:creationId xmlns:a16="http://schemas.microsoft.com/office/drawing/2014/main" id="{7E169EAB-F33E-E4C4-8F7D-F3DE12ECB2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6124575"/>
            <a:ext cx="2016125" cy="52228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太陽風方向</a:t>
            </a:r>
          </a:p>
        </p:txBody>
      </p:sp>
      <p:sp>
        <p:nvSpPr>
          <p:cNvPr id="3" name="向右箭號 2">
            <a:extLst>
              <a:ext uri="{FF2B5EF4-FFF2-40B4-BE49-F238E27FC236}">
                <a16:creationId xmlns:a16="http://schemas.microsoft.com/office/drawing/2014/main" id="{74AE3E6A-7B5A-594C-057C-67242B9843D4}"/>
              </a:ext>
            </a:extLst>
          </p:cNvPr>
          <p:cNvSpPr/>
          <p:nvPr/>
        </p:nvSpPr>
        <p:spPr>
          <a:xfrm rot="19088498">
            <a:off x="2537665" y="5740531"/>
            <a:ext cx="649288" cy="26511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/>
          </a:p>
        </p:txBody>
      </p:sp>
      <p:sp>
        <p:nvSpPr>
          <p:cNvPr id="41994" name="文字方塊 4">
            <a:extLst>
              <a:ext uri="{FF2B5EF4-FFF2-40B4-BE49-F238E27FC236}">
                <a16:creationId xmlns:a16="http://schemas.microsoft.com/office/drawing/2014/main" id="{489BED44-54B7-B594-61A2-7B638D121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43753" y="1599606"/>
            <a:ext cx="30305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2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細直且呈現淡藍色</a:t>
            </a:r>
          </a:p>
        </p:txBody>
      </p:sp>
      <p:sp>
        <p:nvSpPr>
          <p:cNvPr id="41995" name="文字方塊 6">
            <a:extLst>
              <a:ext uri="{FF2B5EF4-FFF2-40B4-BE49-F238E27FC236}">
                <a16:creationId xmlns:a16="http://schemas.microsoft.com/office/drawing/2014/main" id="{94B220B2-3A17-C464-A39B-5D5E32AD5E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9513" y="3829715"/>
            <a:ext cx="28416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2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由塵埃和沙粒組成，看起來比較明顯</a:t>
            </a:r>
          </a:p>
        </p:txBody>
      </p:sp>
      <p:sp>
        <p:nvSpPr>
          <p:cNvPr id="41996" name="文字方塊 7">
            <a:extLst>
              <a:ext uri="{FF2B5EF4-FFF2-40B4-BE49-F238E27FC236}">
                <a16:creationId xmlns:a16="http://schemas.microsoft.com/office/drawing/2014/main" id="{373C8308-7B38-C529-D54E-94B77412F7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2450" y="1830588"/>
            <a:ext cx="28225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2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彗核冰凍物質受熱蒸發形成發光氣團</a:t>
            </a:r>
          </a:p>
        </p:txBody>
      </p:sp>
    </p:spTree>
    <p:extLst>
      <p:ext uri="{BB962C8B-B14F-4D97-AF65-F5344CB8AC3E}">
        <p14:creationId xmlns:p14="http://schemas.microsoft.com/office/powerpoint/2010/main" val="29007953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70C0"/>
            </a:gs>
            <a:gs pos="49001">
              <a:srgbClr val="ABC0E4"/>
            </a:gs>
            <a:gs pos="100000">
              <a:srgbClr val="FFFFFF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>
            <a:extLst>
              <a:ext uri="{FF2B5EF4-FFF2-40B4-BE49-F238E27FC236}">
                <a16:creationId xmlns:a16="http://schemas.microsoft.com/office/drawing/2014/main" id="{E46CC6FC-0A83-C34A-F0DE-1C7E1269E5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9485" y="1096770"/>
            <a:ext cx="11673029" cy="5608830"/>
          </a:xfrm>
        </p:spPr>
      </p:pic>
      <p:sp>
        <p:nvSpPr>
          <p:cNvPr id="44035" name="標題 7">
            <a:extLst>
              <a:ext uri="{FF2B5EF4-FFF2-40B4-BE49-F238E27FC236}">
                <a16:creationId xmlns:a16="http://schemas.microsoft.com/office/drawing/2014/main" id="{60B158D0-BDC9-2BA0-0360-CC707D7FB8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2246" y="121920"/>
            <a:ext cx="9398000" cy="1022350"/>
          </a:xfrm>
        </p:spPr>
        <p:txBody>
          <a:bodyPr/>
          <a:lstStyle/>
          <a:p>
            <a:pPr eaLnBrk="1" hangingPunct="1"/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請發學習單，復習彗星的結構</a:t>
            </a:r>
            <a:endParaRPr lang="zh-TW" altLang="en-US" dirty="0"/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B1B9E875-889A-3FD0-D6A4-CFA3413A38EF}"/>
              </a:ext>
            </a:extLst>
          </p:cNvPr>
          <p:cNvSpPr txBox="1"/>
          <p:nvPr/>
        </p:nvSpPr>
        <p:spPr>
          <a:xfrm>
            <a:off x="3705167" y="5352371"/>
            <a:ext cx="13479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彗核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C5403947-260B-2544-589C-AFBF58673CD1}"/>
              </a:ext>
            </a:extLst>
          </p:cNvPr>
          <p:cNvSpPr txBox="1"/>
          <p:nvPr/>
        </p:nvSpPr>
        <p:spPr>
          <a:xfrm>
            <a:off x="2045801" y="3609095"/>
            <a:ext cx="13479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彗髮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DC2C1C55-2842-78C5-4B4F-A5E6746F8AA6}"/>
              </a:ext>
            </a:extLst>
          </p:cNvPr>
          <p:cNvSpPr txBox="1"/>
          <p:nvPr/>
        </p:nvSpPr>
        <p:spPr>
          <a:xfrm>
            <a:off x="5256275" y="3089092"/>
            <a:ext cx="16590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離子尾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6D15A2CF-2C02-BB64-1A60-E0E24E9D3F1A}"/>
              </a:ext>
            </a:extLst>
          </p:cNvPr>
          <p:cNvSpPr txBox="1"/>
          <p:nvPr/>
        </p:nvSpPr>
        <p:spPr>
          <a:xfrm>
            <a:off x="5022646" y="4190103"/>
            <a:ext cx="16590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塵埃尾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50536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標題 1">
            <a:extLst>
              <a:ext uri="{FF2B5EF4-FFF2-40B4-BE49-F238E27FC236}">
                <a16:creationId xmlns:a16="http://schemas.microsoft.com/office/drawing/2014/main" id="{203DEC21-C4FB-6D2F-1B8D-064ED589CE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TW" altLang="en-US"/>
          </a:p>
        </p:txBody>
      </p:sp>
      <p:pic>
        <p:nvPicPr>
          <p:cNvPr id="46083" name="Picture 4">
            <a:extLst>
              <a:ext uri="{FF2B5EF4-FFF2-40B4-BE49-F238E27FC236}">
                <a16:creationId xmlns:a16="http://schemas.microsoft.com/office/drawing/2014/main" id="{AE32489C-99BA-C1CE-8C37-80C889CE7AE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noFill/>
        </p:spPr>
      </p:pic>
      <p:sp>
        <p:nvSpPr>
          <p:cNvPr id="46084" name="文字方塊 1">
            <a:extLst>
              <a:ext uri="{FF2B5EF4-FFF2-40B4-BE49-F238E27FC236}">
                <a16:creationId xmlns:a16="http://schemas.microsoft.com/office/drawing/2014/main" id="{08999EF1-8105-0025-3D9B-10E5D28495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5775" y="2822575"/>
            <a:ext cx="34559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6000" b="1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收學習單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11">
            <a:extLst>
              <a:ext uri="{FF2B5EF4-FFF2-40B4-BE49-F238E27FC236}">
                <a16:creationId xmlns:a16="http://schemas.microsoft.com/office/drawing/2014/main" id="{7CF18A23-21DE-B01A-8B42-C53683E19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4" r="5121"/>
          <a:stretch>
            <a:fillRect/>
          </a:stretch>
        </p:blipFill>
        <p:spPr bwMode="auto">
          <a:xfrm>
            <a:off x="0" y="0"/>
            <a:ext cx="12192000" cy="731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0" name="標題 1">
            <a:extLst>
              <a:ext uri="{FF2B5EF4-FFF2-40B4-BE49-F238E27FC236}">
                <a16:creationId xmlns:a16="http://schemas.microsoft.com/office/drawing/2014/main" id="{D1B5E239-6EB0-2869-5E42-3B585D828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675" y="242888"/>
            <a:ext cx="8229600" cy="7064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sz="48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彗星尾巴和流星雨</a:t>
            </a:r>
            <a:endParaRPr lang="zh-TW" altLang="en-US" b="1" dirty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8132" name="文字方塊 2">
            <a:extLst>
              <a:ext uri="{FF2B5EF4-FFF2-40B4-BE49-F238E27FC236}">
                <a16:creationId xmlns:a16="http://schemas.microsoft.com/office/drawing/2014/main" id="{D30C17B7-BC2A-08F8-B3AD-FD398C391C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1550" y="5967413"/>
            <a:ext cx="4367213" cy="52228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彗星在軌道上留下的塵埃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AA59810F-1A6D-9D33-ABB7-BE902FADB7F7}"/>
              </a:ext>
            </a:extLst>
          </p:cNvPr>
          <p:cNvSpPr txBox="1"/>
          <p:nvPr/>
        </p:nvSpPr>
        <p:spPr>
          <a:xfrm>
            <a:off x="6186821" y="0"/>
            <a:ext cx="6005179" cy="138499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地球穿越彗星軌道時，這些塵埃受到地球引力，大量進入地球大氣層，和空氣摩擦後發光，形成流星雨</a:t>
            </a:r>
          </a:p>
        </p:txBody>
      </p:sp>
      <p:sp>
        <p:nvSpPr>
          <p:cNvPr id="3" name="橢圓 2">
            <a:extLst>
              <a:ext uri="{FF2B5EF4-FFF2-40B4-BE49-F238E27FC236}">
                <a16:creationId xmlns:a16="http://schemas.microsoft.com/office/drawing/2014/main" id="{C933BF91-8F0C-9CD3-62D7-94D5B92515C6}"/>
              </a:ext>
            </a:extLst>
          </p:cNvPr>
          <p:cNvSpPr/>
          <p:nvPr/>
        </p:nvSpPr>
        <p:spPr>
          <a:xfrm>
            <a:off x="9950537" y="4388627"/>
            <a:ext cx="480902" cy="48250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/>
          </a:p>
        </p:txBody>
      </p:sp>
      <p:sp>
        <p:nvSpPr>
          <p:cNvPr id="4" name="橢圓 3">
            <a:extLst>
              <a:ext uri="{FF2B5EF4-FFF2-40B4-BE49-F238E27FC236}">
                <a16:creationId xmlns:a16="http://schemas.microsoft.com/office/drawing/2014/main" id="{21D789EE-8BC8-CC38-22FF-999286B4759B}"/>
              </a:ext>
            </a:extLst>
          </p:cNvPr>
          <p:cNvSpPr/>
          <p:nvPr/>
        </p:nvSpPr>
        <p:spPr>
          <a:xfrm>
            <a:off x="8587158" y="1982869"/>
            <a:ext cx="528992" cy="53075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內容版面配置區 2">
            <a:extLst>
              <a:ext uri="{FF2B5EF4-FFF2-40B4-BE49-F238E27FC236}">
                <a16:creationId xmlns:a16="http://schemas.microsoft.com/office/drawing/2014/main" id="{40B8F517-76F5-4DD9-AF6E-79C1DBBA4C4D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416" y="0"/>
            <a:ext cx="1264380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179" name="Rectangle 4">
            <a:extLst>
              <a:ext uri="{FF2B5EF4-FFF2-40B4-BE49-F238E27FC236}">
                <a16:creationId xmlns:a16="http://schemas.microsoft.com/office/drawing/2014/main" id="{E2DE776F-020F-08F9-F077-45CEB6AB27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7504" y="400565"/>
            <a:ext cx="94179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6000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和彗星有關著名的流星雨：</a:t>
            </a:r>
            <a:endParaRPr lang="en-US" altLang="zh-TW" sz="6000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</a:endParaRPr>
          </a:p>
        </p:txBody>
      </p:sp>
      <p:sp>
        <p:nvSpPr>
          <p:cNvPr id="33797" name="Rectangle 5">
            <a:extLst>
              <a:ext uri="{FF2B5EF4-FFF2-40B4-BE49-F238E27FC236}">
                <a16:creationId xmlns:a16="http://schemas.microsoft.com/office/drawing/2014/main" id="{BF53A76D-C7ED-A52D-A878-D8791120EB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130" y="2311063"/>
            <a:ext cx="5464464" cy="289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zh-TW" sz="1400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4800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英仙座 </a:t>
            </a:r>
            <a:r>
              <a:rPr lang="en-US" altLang="zh-TW" sz="4800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-- </a:t>
            </a:r>
            <a:r>
              <a:rPr lang="zh-TW" altLang="en-US" sz="4800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八月</a:t>
            </a:r>
            <a:endParaRPr lang="en-US" altLang="zh-TW" sz="4800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zh-TW" sz="1200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4800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獵戶座 </a:t>
            </a:r>
            <a:r>
              <a:rPr lang="en-US" altLang="zh-TW" sz="4800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-- </a:t>
            </a:r>
            <a:r>
              <a:rPr lang="zh-TW" altLang="en-US" sz="4800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十月</a:t>
            </a:r>
            <a:endParaRPr lang="en-US" altLang="zh-TW" sz="4800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zh-TW" sz="1200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4800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獅子座 </a:t>
            </a:r>
            <a:r>
              <a:rPr lang="en-US" altLang="zh-TW" sz="4800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-- </a:t>
            </a:r>
            <a:r>
              <a:rPr lang="zh-TW" altLang="en-US" sz="4800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十一月</a:t>
            </a:r>
            <a:endParaRPr lang="en-US" altLang="zh-TW" sz="4800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ADF39238-3732-24BD-D711-3DFACAC83AA5}"/>
              </a:ext>
            </a:extLst>
          </p:cNvPr>
          <p:cNvSpPr txBox="1"/>
          <p:nvPr/>
        </p:nvSpPr>
        <p:spPr>
          <a:xfrm>
            <a:off x="8056607" y="6272769"/>
            <a:ext cx="47247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800" b="1" kern="0" dirty="0">
                <a:solidFill>
                  <a:schemeClr val="bg1"/>
                </a:solidFill>
                <a:effectLst/>
                <a:latin typeface="Microsoft JhengHei UI" panose="020B0604030504040204" pitchFamily="34" charset="-120"/>
                <a:cs typeface="新細明體" panose="02020500000000000000" pitchFamily="18" charset="-120"/>
              </a:rPr>
              <a:t>2002</a:t>
            </a:r>
            <a:r>
              <a:rPr lang="zh-TW" altLang="zh-TW" sz="1800" b="1" kern="0" dirty="0">
                <a:solidFill>
                  <a:schemeClr val="bg1"/>
                </a:solidFill>
                <a:effectLst/>
                <a:ea typeface="Microsoft JhengHei UI" panose="020B0604030504040204" pitchFamily="34" charset="-120"/>
                <a:cs typeface="新細明體" panose="02020500000000000000" pitchFamily="18" charset="-120"/>
              </a:rPr>
              <a:t>年 澳洲烏魯魯（</a:t>
            </a:r>
            <a:r>
              <a:rPr lang="en-US" altLang="zh-TW" sz="1800" b="1" kern="0" dirty="0">
                <a:solidFill>
                  <a:schemeClr val="bg1"/>
                </a:solidFill>
                <a:effectLst/>
                <a:ea typeface="Microsoft JhengHei UI" panose="020B0604030504040204" pitchFamily="34" charset="-120"/>
                <a:cs typeface="新細明體" panose="02020500000000000000" pitchFamily="18" charset="-120"/>
              </a:rPr>
              <a:t>Ayers Rock</a:t>
            </a:r>
            <a:r>
              <a:rPr lang="zh-TW" altLang="zh-TW" sz="1800" b="1" kern="0" dirty="0">
                <a:solidFill>
                  <a:schemeClr val="bg1"/>
                </a:solidFill>
                <a:effectLst/>
                <a:ea typeface="Microsoft JhengHei UI" panose="020B0604030504040204" pitchFamily="34" charset="-120"/>
                <a:cs typeface="新細明體" panose="02020500000000000000" pitchFamily="18" charset="-120"/>
              </a:rPr>
              <a:t>艾爾斯岩）</a:t>
            </a:r>
            <a:endParaRPr lang="zh-TW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5916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標題 3">
            <a:extLst>
              <a:ext uri="{FF2B5EF4-FFF2-40B4-BE49-F238E27FC236}">
                <a16:creationId xmlns:a16="http://schemas.microsoft.com/office/drawing/2014/main" id="{84BF9429-3276-6865-3BEA-34979FB400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1131888"/>
            <a:ext cx="5829300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 defTabSz="6858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6858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6858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6858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6858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6858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5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今天大家表現都很棒</a:t>
            </a:r>
          </a:p>
        </p:txBody>
      </p:sp>
      <p:pic>
        <p:nvPicPr>
          <p:cNvPr id="53251" name="圖片 14" descr="一張含有 文字, 向量圖形 的圖片&#10;&#10;自動產生的描述">
            <a:extLst>
              <a:ext uri="{FF2B5EF4-FFF2-40B4-BE49-F238E27FC236}">
                <a16:creationId xmlns:a16="http://schemas.microsoft.com/office/drawing/2014/main" id="{EFF67653-BE34-28EC-4F51-12ACC73D2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313" y="2835275"/>
            <a:ext cx="3648075" cy="225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B4B819D1-D6E4-DDC3-10BA-21A2353B3958}"/>
              </a:ext>
            </a:extLst>
          </p:cNvPr>
          <p:cNvSpPr/>
          <p:nvPr/>
        </p:nvSpPr>
        <p:spPr>
          <a:xfrm>
            <a:off x="1701800" y="1019175"/>
            <a:ext cx="8802688" cy="4806950"/>
          </a:xfrm>
          <a:prstGeom prst="rect">
            <a:avLst/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1724</TotalTime>
  <Words>3183</Words>
  <Application>Microsoft Office PowerPoint</Application>
  <PresentationFormat>寬螢幕</PresentationFormat>
  <Paragraphs>154</Paragraphs>
  <Slides>24</Slides>
  <Notes>24</Notes>
  <HiddenSlides>0</HiddenSlides>
  <MMClips>3</MMClips>
  <ScaleCrop>false</ScaleCrop>
  <HeadingPairs>
    <vt:vector size="6" baseType="variant">
      <vt:variant>
        <vt:lpstr>使用字型</vt:lpstr>
      </vt:variant>
      <vt:variant>
        <vt:i4>12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24</vt:i4>
      </vt:variant>
    </vt:vector>
  </HeadingPairs>
  <TitlesOfParts>
    <vt:vector size="38" baseType="lpstr">
      <vt:lpstr>Arial Unicode MS</vt:lpstr>
      <vt:lpstr>Microsoft JhengHei UI</vt:lpstr>
      <vt:lpstr>ＭＳ Ｐゴシック</vt:lpstr>
      <vt:lpstr>Poiret One</vt:lpstr>
      <vt:lpstr>新細明體</vt:lpstr>
      <vt:lpstr>新細明體</vt:lpstr>
      <vt:lpstr>DFKai-SB</vt:lpstr>
      <vt:lpstr>DFKai-SB</vt:lpstr>
      <vt:lpstr>Arial</vt:lpstr>
      <vt:lpstr>Arial Rounded MT Bold</vt:lpstr>
      <vt:lpstr>Calibri</vt:lpstr>
      <vt:lpstr>Calibri Light</vt:lpstr>
      <vt:lpstr>Office 佈景主題</vt:lpstr>
      <vt:lpstr>2_Office 佈景主題</vt:lpstr>
      <vt:lpstr>PowerPoint 簡報</vt:lpstr>
      <vt:lpstr>夢幻彗星尾巴</vt:lpstr>
      <vt:lpstr>PowerPoint 簡報</vt:lpstr>
      <vt:lpstr>海爾波普彗星 1997</vt:lpstr>
      <vt:lpstr>麥克諾特彗星 2007</vt:lpstr>
      <vt:lpstr>鹿林彗星 2009</vt:lpstr>
      <vt:lpstr>這些彗星尾巴有不一樣嗎?</vt:lpstr>
      <vt:lpstr>馬王堆兩千多年前漢墓帛書</vt:lpstr>
      <vt:lpstr>整理後馬王堆漢墓帛書中的彗尾</vt:lpstr>
      <vt:lpstr>彗星尾巴的形狀</vt:lpstr>
      <vt:lpstr>PowerPoint 簡報</vt:lpstr>
      <vt:lpstr>生活經驗有哪些現象看起來像彗尾？</vt:lpstr>
      <vt:lpstr>PowerPoint 簡報</vt:lpstr>
      <vt:lpstr>PowerPoint 簡報</vt:lpstr>
      <vt:lpstr>讓我們動手試試看</vt:lpstr>
      <vt:lpstr>讓我們一起來吹看看</vt:lpstr>
      <vt:lpstr>PowerPoint 簡報</vt:lpstr>
      <vt:lpstr>製造彗星尾巴時，有什麼發現？</vt:lpstr>
      <vt:lpstr>彗星結構</vt:lpstr>
      <vt:lpstr>請發學習單，復習彗星的結構</vt:lpstr>
      <vt:lpstr>PowerPoint 簡報</vt:lpstr>
      <vt:lpstr>彗星尾巴和流星雨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嘉義市天文協會</dc:creator>
  <cp:lastModifiedBy>user</cp:lastModifiedBy>
  <cp:revision>150</cp:revision>
  <dcterms:created xsi:type="dcterms:W3CDTF">2019-03-07T06:11:24Z</dcterms:created>
  <dcterms:modified xsi:type="dcterms:W3CDTF">2023-12-29T03:35:57Z</dcterms:modified>
</cp:coreProperties>
</file>