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9" r:id="rId14"/>
    <p:sldId id="268" r:id="rId15"/>
    <p:sldId id="270" r:id="rId16"/>
    <p:sldId id="271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5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EFC9EE1-CCC3-4E96-9020-C83176CFC9A2}" type="datetimeFigureOut">
              <a:rPr lang="zh-TW" altLang="en-US" smtClean="0"/>
              <a:t>2016/8/19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69B7DB9-AA96-4E1C-96DE-CC97C8A57C8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www.youtube.com/watch?v=UwSMbD9cixI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youtube.com/watch?v=PCZFjCOXYNk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g4C0NvEt3k" TargetMode="External"/><Relationship Id="rId2" Type="http://schemas.openxmlformats.org/officeDocument/2006/relationships/hyperlink" Target="https://www.youtube.com/watch?v=Y6eOEV0cTic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8820472" cy="4293095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zh-TW" altLang="en-US" sz="3200" dirty="0" smtClean="0"/>
              <a:t>嘉義市崇文國民小學</a:t>
            </a:r>
            <a:r>
              <a:rPr lang="en-US" altLang="zh-TW" sz="3200" dirty="0" smtClean="0"/>
              <a:t>105</a:t>
            </a:r>
            <a:r>
              <a:rPr lang="zh-TW" altLang="en-US" sz="3200" dirty="0" smtClean="0"/>
              <a:t>學年度</a:t>
            </a:r>
            <a:br>
              <a:rPr lang="zh-TW" altLang="en-US" sz="3200" dirty="0" smtClean="0"/>
            </a:br>
            <a:r>
              <a:rPr lang="zh-TW" altLang="en-US" sz="3200" dirty="0" smtClean="0"/>
              <a:t>卓越教學計劃</a:t>
            </a:r>
            <a:br>
              <a:rPr lang="zh-TW" altLang="en-US" sz="3200" dirty="0" smtClean="0"/>
            </a:br>
            <a:r>
              <a:rPr lang="zh-TW" altLang="en-US" sz="3200" dirty="0" smtClean="0"/>
              <a:t>崇文紮根 國際啟航</a:t>
            </a:r>
            <a:r>
              <a:rPr lang="en-US" altLang="zh-TW" sz="3200" dirty="0" smtClean="0"/>
              <a:t>-</a:t>
            </a:r>
            <a:r>
              <a:rPr lang="zh-TW" altLang="en-US" sz="3200" dirty="0" smtClean="0"/>
              <a:t>國際危機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03610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食在可「證」</a:t>
            </a:r>
            <a:r>
              <a:rPr lang="en-US" altLang="zh-TW" dirty="0" smtClean="0"/>
              <a:t>- </a:t>
            </a:r>
            <a:r>
              <a:rPr lang="zh-TW" altLang="en-US" dirty="0" smtClean="0"/>
              <a:t>食物身分證</a:t>
            </a:r>
            <a:endParaRPr lang="zh-TW" altLang="en-US" dirty="0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3816424" cy="4774282"/>
          </a:xfrm>
        </p:spPr>
      </p:pic>
      <p:pic>
        <p:nvPicPr>
          <p:cNvPr id="9" name="內容版面配置區 8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28800"/>
            <a:ext cx="4038600" cy="2150046"/>
          </a:xfr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61048"/>
            <a:ext cx="4095750" cy="254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8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為什麼要做食物履歷表？（</a:t>
            </a:r>
            <a:r>
              <a:rPr lang="en-US" altLang="zh-TW" dirty="0" smtClean="0"/>
              <a:t>why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zh-TW" altLang="en-US" sz="2800" dirty="0"/>
              <a:t>近年來陸續發生三聚氰胺、塑化劑、瘦肉精到正在發生的毒澱粉等食品安全事件，對民眾及食品業者造成相當大的影響。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r>
              <a:rPr lang="zh-TW" altLang="en-US" sz="2800" dirty="0"/>
              <a:t>建立食品安全履歷追溯系統，從原物料的來源、生產、儲存及運送過程的每一個環節進行把關及記錄，讓消費者都能追溯到原料的源頭，從制度上築牢食品安全的底線。</a:t>
            </a:r>
          </a:p>
        </p:txBody>
      </p:sp>
    </p:spTree>
    <p:extLst>
      <p:ext uri="{BB962C8B-B14F-4D97-AF65-F5344CB8AC3E}">
        <p14:creationId xmlns:p14="http://schemas.microsoft.com/office/powerpoint/2010/main" val="143677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食物</a:t>
            </a:r>
            <a:r>
              <a:rPr lang="zh-TW" altLang="en-US" dirty="0"/>
              <a:t>履歷表是什麼？（</a:t>
            </a:r>
            <a:r>
              <a:rPr lang="en-US" altLang="zh-TW" dirty="0"/>
              <a:t>what</a:t>
            </a:r>
            <a:r>
              <a:rPr lang="zh-TW" altLang="en-US" dirty="0"/>
              <a:t>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 smtClean="0"/>
              <a:t>簡單來說</a:t>
            </a:r>
            <a:r>
              <a:rPr lang="zh-TW" altLang="en-US" dirty="0" smtClean="0">
                <a:latin typeface="新細明體"/>
                <a:ea typeface="新細明體"/>
              </a:rPr>
              <a:t>，</a:t>
            </a:r>
            <a:r>
              <a:rPr lang="zh-TW" altLang="en-US" dirty="0"/>
              <a:t>食物履歷表就是食物的</a:t>
            </a:r>
            <a:r>
              <a:rPr lang="en-US" altLang="zh-TW" dirty="0"/>
              <a:t>「</a:t>
            </a:r>
            <a:r>
              <a:rPr lang="zh-TW" altLang="en-US" dirty="0"/>
              <a:t>身分證</a:t>
            </a:r>
            <a:r>
              <a:rPr lang="zh-TW" altLang="en-US" dirty="0" smtClean="0"/>
              <a:t>」</a:t>
            </a:r>
            <a:r>
              <a:rPr lang="zh-TW" altLang="en-US" dirty="0" smtClean="0">
                <a:latin typeface="新細明體"/>
                <a:ea typeface="新細明體"/>
              </a:rPr>
              <a:t>。</a:t>
            </a:r>
            <a:endParaRPr lang="en-US" altLang="zh-TW" dirty="0"/>
          </a:p>
          <a:p>
            <a:r>
              <a:rPr lang="zh-TW" altLang="en-US" dirty="0"/>
              <a:t>將與食品有關的資訊，</a:t>
            </a:r>
            <a:r>
              <a:rPr lang="zh-TW" altLang="en-US" dirty="0" smtClean="0"/>
              <a:t>從原料</a:t>
            </a:r>
            <a:r>
              <a:rPr lang="zh-TW" altLang="en-US" dirty="0"/>
              <a:t>、資材、土壤、養殖或種植、收穫後處理、加工、製造、流通、運輸、銷售前的每一階段，通通記錄下來。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564904"/>
            <a:ext cx="4248472" cy="3816424"/>
          </a:xfrm>
        </p:spPr>
      </p:pic>
    </p:spTree>
    <p:extLst>
      <p:ext uri="{BB962C8B-B14F-4D97-AF65-F5344CB8AC3E}">
        <p14:creationId xmlns:p14="http://schemas.microsoft.com/office/powerpoint/2010/main" val="215896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8208912" cy="5112568"/>
          </a:xfrm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食物履歷表是什麼？（</a:t>
            </a:r>
            <a:r>
              <a:rPr lang="en-US" altLang="zh-TW" dirty="0"/>
              <a:t>what</a:t>
            </a:r>
            <a:r>
              <a:rPr lang="zh-TW" altLang="zh-TW" dirty="0"/>
              <a:t>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2862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539552" y="2420888"/>
            <a:ext cx="4032448" cy="864096"/>
          </a:xfrm>
        </p:spPr>
        <p:txBody>
          <a:bodyPr>
            <a:normAutofit lnSpcReduction="10000"/>
          </a:bodyPr>
          <a:lstStyle/>
          <a:p>
            <a:r>
              <a:rPr lang="zh-TW" altLang="en-US" dirty="0" smtClean="0"/>
              <a:t>找到食物上的包裝標示</a:t>
            </a:r>
            <a:r>
              <a:rPr lang="zh-TW" altLang="en-US" dirty="0" smtClean="0">
                <a:latin typeface="新細明體"/>
                <a:ea typeface="新細明體"/>
              </a:rPr>
              <a:t>，</a:t>
            </a:r>
            <a:endParaRPr lang="en-US" altLang="zh-TW" dirty="0" smtClean="0">
              <a:latin typeface="新細明體"/>
              <a:ea typeface="新細明體"/>
            </a:endParaRPr>
          </a:p>
          <a:p>
            <a:pPr marL="0" indent="0">
              <a:buNone/>
            </a:pPr>
            <a:r>
              <a:rPr lang="zh-TW" altLang="en-US" dirty="0" smtClean="0"/>
              <a:t>就</a:t>
            </a:r>
            <a:r>
              <a:rPr lang="zh-TW" altLang="en-US" dirty="0"/>
              <a:t>能利用手機上網查詢資訊。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怎麼</a:t>
            </a:r>
            <a:r>
              <a:rPr lang="zh-TW" altLang="en-US" dirty="0"/>
              <a:t>查詢食物履歷表？（</a:t>
            </a:r>
            <a:r>
              <a:rPr lang="en-US" altLang="zh-TW" dirty="0"/>
              <a:t>how</a:t>
            </a:r>
            <a:r>
              <a:rPr lang="zh-TW" altLang="en-US" dirty="0"/>
              <a:t>）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01008"/>
            <a:ext cx="3822700" cy="3059113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708920"/>
            <a:ext cx="3528392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8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產銷履歷農產品標章（簡稱</a:t>
            </a:r>
            <a:r>
              <a:rPr lang="en-US" altLang="zh-TW" dirty="0"/>
              <a:t>TAP</a:t>
            </a:r>
            <a:r>
              <a:rPr lang="zh-TW" altLang="en-US" dirty="0"/>
              <a:t>標章）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676655" y="2060848"/>
            <a:ext cx="3822192" cy="4797152"/>
          </a:xfrm>
        </p:spPr>
        <p:txBody>
          <a:bodyPr>
            <a:noAutofit/>
          </a:bodyPr>
          <a:lstStyle/>
          <a:p>
            <a:r>
              <a:rPr lang="zh-TW" altLang="en-US" sz="1800" dirty="0">
                <a:latin typeface="+mn-ea"/>
              </a:rPr>
              <a:t>外圈有產銷履歷農產品及</a:t>
            </a:r>
            <a:r>
              <a:rPr lang="en-US" altLang="zh-TW" sz="1800" dirty="0">
                <a:latin typeface="+mn-ea"/>
              </a:rPr>
              <a:t>TAP</a:t>
            </a:r>
            <a:r>
              <a:rPr lang="zh-TW" altLang="en-US" sz="1800" dirty="0">
                <a:latin typeface="+mn-ea"/>
              </a:rPr>
              <a:t>字樣，其中</a:t>
            </a:r>
            <a:r>
              <a:rPr lang="en-US" altLang="zh-TW" sz="1800" dirty="0">
                <a:latin typeface="+mn-ea"/>
              </a:rPr>
              <a:t>TAP</a:t>
            </a:r>
            <a:r>
              <a:rPr lang="zh-TW" altLang="en-US" sz="1800" dirty="0">
                <a:latin typeface="+mn-ea"/>
              </a:rPr>
              <a:t>是</a:t>
            </a:r>
            <a:r>
              <a:rPr lang="en-US" altLang="zh-TW" sz="1800" dirty="0">
                <a:latin typeface="+mn-ea"/>
              </a:rPr>
              <a:t>Traceable Agriculture Product</a:t>
            </a:r>
            <a:r>
              <a:rPr lang="zh-TW" altLang="en-US" sz="1800" dirty="0">
                <a:latin typeface="+mn-ea"/>
              </a:rPr>
              <a:t>的縮寫。</a:t>
            </a:r>
          </a:p>
          <a:p>
            <a:r>
              <a:rPr lang="zh-TW" altLang="en-US" sz="1800" dirty="0" smtClean="0">
                <a:latin typeface="+mn-ea"/>
              </a:rPr>
              <a:t>中心</a:t>
            </a:r>
            <a:r>
              <a:rPr lang="zh-TW" altLang="en-US" sz="1800" dirty="0">
                <a:latin typeface="+mn-ea"/>
              </a:rPr>
              <a:t>綠色符號同時呈現</a:t>
            </a:r>
            <a:r>
              <a:rPr lang="en-US" altLang="zh-TW" sz="1800" dirty="0" smtClean="0">
                <a:latin typeface="+mn-ea"/>
              </a:rPr>
              <a:t>---</a:t>
            </a:r>
            <a:r>
              <a:rPr lang="zh-TW" altLang="en-US" sz="1800" dirty="0" smtClean="0">
                <a:latin typeface="+mn-ea"/>
              </a:rPr>
              <a:t>綠葉</a:t>
            </a:r>
            <a:r>
              <a:rPr lang="zh-TW" altLang="en-US" sz="1800" dirty="0">
                <a:latin typeface="+mn-ea"/>
              </a:rPr>
              <a:t>的意象，代表</a:t>
            </a:r>
            <a:r>
              <a:rPr lang="en-US" altLang="zh-TW" sz="1800" dirty="0">
                <a:latin typeface="+mn-ea"/>
              </a:rPr>
              <a:t>TAP</a:t>
            </a:r>
            <a:r>
              <a:rPr lang="zh-TW" altLang="en-US" sz="1800" dirty="0">
                <a:latin typeface="+mn-ea"/>
              </a:rPr>
              <a:t>農產品是大自然的恩賜。</a:t>
            </a:r>
          </a:p>
          <a:p>
            <a:r>
              <a:rPr lang="zh-TW" altLang="en-US" sz="1800" dirty="0">
                <a:latin typeface="+mn-ea"/>
              </a:rPr>
              <a:t>雙向箭頭，代表</a:t>
            </a:r>
            <a:r>
              <a:rPr lang="en-US" altLang="zh-TW" sz="1800" dirty="0">
                <a:latin typeface="+mn-ea"/>
              </a:rPr>
              <a:t>TAP</a:t>
            </a:r>
            <a:r>
              <a:rPr lang="zh-TW" altLang="en-US" sz="1800" dirty="0">
                <a:latin typeface="+mn-ea"/>
              </a:rPr>
              <a:t>農產品可追溯產品來源，也能從源頭追蹤去向。</a:t>
            </a:r>
          </a:p>
          <a:p>
            <a:r>
              <a:rPr lang="en-US" altLang="zh-TW" sz="1800" dirty="0">
                <a:latin typeface="+mn-ea"/>
              </a:rPr>
              <a:t>G</a:t>
            </a:r>
            <a:r>
              <a:rPr lang="zh-TW" altLang="en-US" sz="1800" dirty="0">
                <a:latin typeface="+mn-ea"/>
              </a:rPr>
              <a:t>字形，代表</a:t>
            </a:r>
            <a:r>
              <a:rPr lang="en-US" altLang="zh-TW" sz="1800" dirty="0">
                <a:latin typeface="+mn-ea"/>
              </a:rPr>
              <a:t>TAP</a:t>
            </a:r>
            <a:r>
              <a:rPr lang="zh-TW" altLang="en-US" sz="1800" dirty="0">
                <a:latin typeface="+mn-ea"/>
              </a:rPr>
              <a:t>農產品是</a:t>
            </a:r>
            <a:r>
              <a:rPr lang="en-US" altLang="zh-TW" sz="1800" dirty="0" smtClean="0">
                <a:latin typeface="+mn-ea"/>
              </a:rPr>
              <a:t>Good</a:t>
            </a:r>
            <a:r>
              <a:rPr lang="zh-TW" altLang="en-US" sz="1800" dirty="0" smtClean="0">
                <a:latin typeface="+mn-ea"/>
              </a:rPr>
              <a:t> </a:t>
            </a:r>
            <a:r>
              <a:rPr lang="en-US" altLang="zh-TW" sz="1800" dirty="0" smtClean="0">
                <a:latin typeface="+mn-ea"/>
              </a:rPr>
              <a:t>Product</a:t>
            </a:r>
            <a:r>
              <a:rPr lang="zh-TW" altLang="en-US" sz="1800" dirty="0">
                <a:latin typeface="+mn-ea"/>
              </a:rPr>
              <a:t>，農產界的模範生。</a:t>
            </a:r>
          </a:p>
          <a:p>
            <a:r>
              <a:rPr lang="zh-TW" altLang="en-US" sz="1800" dirty="0">
                <a:latin typeface="+mn-ea"/>
              </a:rPr>
              <a:t>心形，代表農民的用心，以及</a:t>
            </a:r>
            <a:r>
              <a:rPr lang="en-US" altLang="zh-TW" sz="1800" dirty="0">
                <a:latin typeface="+mn-ea"/>
              </a:rPr>
              <a:t>TAP</a:t>
            </a:r>
            <a:r>
              <a:rPr lang="zh-TW" altLang="en-US" sz="1800" dirty="0">
                <a:latin typeface="+mn-ea"/>
              </a:rPr>
              <a:t>農產品讓您安心、信心、放心的特質。</a:t>
            </a:r>
          </a:p>
          <a:p>
            <a:r>
              <a:rPr lang="zh-TW" altLang="en-US" sz="1800" dirty="0">
                <a:latin typeface="+mn-ea"/>
              </a:rPr>
              <a:t>豎起的大拇指，代表</a:t>
            </a:r>
            <a:r>
              <a:rPr lang="en-US" altLang="zh-TW" sz="1800" dirty="0">
                <a:latin typeface="+mn-ea"/>
              </a:rPr>
              <a:t>TAP</a:t>
            </a:r>
            <a:r>
              <a:rPr lang="zh-TW" altLang="en-US" sz="1800" dirty="0">
                <a:latin typeface="+mn-ea"/>
              </a:rPr>
              <a:t>農產品的口碑形象，以及追求一等一的信念。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92896"/>
            <a:ext cx="4176464" cy="4124258"/>
          </a:xfrm>
        </p:spPr>
      </p:pic>
    </p:spTree>
    <p:extLst>
      <p:ext uri="{BB962C8B-B14F-4D97-AF65-F5344CB8AC3E}">
        <p14:creationId xmlns:p14="http://schemas.microsoft.com/office/powerpoint/2010/main" val="18735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TAP</a:t>
            </a:r>
            <a:r>
              <a:rPr lang="zh-TW" altLang="en-US" dirty="0"/>
              <a:t>標章</a:t>
            </a: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3"/>
          </p:nvPr>
        </p:nvSpPr>
        <p:spPr>
          <a:xfrm>
            <a:off x="683568" y="1772816"/>
            <a:ext cx="7999801" cy="893824"/>
          </a:xfrm>
        </p:spPr>
        <p:txBody>
          <a:bodyPr/>
          <a:lstStyle/>
          <a:p>
            <a:r>
              <a:rPr lang="zh-TW" altLang="en-US" dirty="0" smtClean="0"/>
              <a:t>產銷履歷農產品除了要使用標章外，還要在產品上揭示品名、追溯碼、資訊公開方式及驗證機構名稱等資訊</a:t>
            </a:r>
            <a:r>
              <a:rPr lang="zh-TW" altLang="en-US" dirty="0" smtClean="0">
                <a:latin typeface="新細明體"/>
                <a:ea typeface="新細明體"/>
              </a:rPr>
              <a:t>。</a:t>
            </a:r>
            <a:endParaRPr lang="en-US" altLang="zh-TW" dirty="0" smtClean="0">
              <a:latin typeface="新細明體"/>
              <a:ea typeface="新細明體"/>
            </a:endParaRPr>
          </a:p>
          <a:p>
            <a:endParaRPr lang="zh-TW" altLang="en-US" dirty="0"/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93550"/>
            <a:ext cx="7992888" cy="3958720"/>
          </a:xfrm>
        </p:spPr>
      </p:pic>
    </p:spTree>
    <p:extLst>
      <p:ext uri="{BB962C8B-B14F-4D97-AF65-F5344CB8AC3E}">
        <p14:creationId xmlns:p14="http://schemas.microsoft.com/office/powerpoint/2010/main" val="1910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食物</a:t>
            </a:r>
            <a:r>
              <a:rPr lang="zh-TW" altLang="en-US" dirty="0"/>
              <a:t>履歷表與生活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2924944"/>
            <a:ext cx="3600400" cy="3744416"/>
          </a:xfrm>
        </p:spPr>
        <p:txBody>
          <a:bodyPr/>
          <a:lstStyle/>
          <a:p>
            <a:r>
              <a:rPr lang="zh-TW" altLang="en-US" dirty="0"/>
              <a:t>公共</a:t>
            </a:r>
            <a:r>
              <a:rPr lang="zh-TW" altLang="en-US" dirty="0" smtClean="0"/>
              <a:t>電視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zh-TW" altLang="en-US" dirty="0" smtClean="0">
                <a:hlinkClick r:id="rId2"/>
              </a:rPr>
              <a:t>我們</a:t>
            </a:r>
            <a:r>
              <a:rPr lang="zh-TW" altLang="en-US" dirty="0">
                <a:hlinkClick r:id="rId2"/>
              </a:rPr>
              <a:t>的島─我有身分證</a:t>
            </a:r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dirty="0" smtClean="0"/>
              <a:t>你家的食物從哪來</a:t>
            </a:r>
            <a:r>
              <a:rPr lang="zh-TW" altLang="en-US" dirty="0" smtClean="0">
                <a:latin typeface="新細明體"/>
                <a:ea typeface="新細明體"/>
              </a:rPr>
              <a:t>？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請觀察</a:t>
            </a:r>
            <a:r>
              <a:rPr lang="zh-TW" altLang="en-US" dirty="0"/>
              <a:t>並記錄家中食</a:t>
            </a:r>
            <a:r>
              <a:rPr lang="zh-TW" altLang="en-US" dirty="0" smtClean="0"/>
              <a:t>材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的來源</a:t>
            </a:r>
            <a:r>
              <a:rPr lang="zh-TW" altLang="en-US" dirty="0"/>
              <a:t>，準備下節課</a:t>
            </a:r>
            <a:r>
              <a:rPr lang="zh-TW" altLang="en-US" dirty="0" smtClean="0"/>
              <a:t>報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告</a:t>
            </a:r>
            <a:r>
              <a:rPr lang="zh-TW" altLang="en-US" dirty="0"/>
              <a:t>。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564" y="2852936"/>
            <a:ext cx="5176228" cy="3744416"/>
          </a:xfrm>
        </p:spPr>
      </p:pic>
    </p:spTree>
    <p:extLst>
      <p:ext uri="{BB962C8B-B14F-4D97-AF65-F5344CB8AC3E}">
        <p14:creationId xmlns:p14="http://schemas.microsoft.com/office/powerpoint/2010/main" val="48878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36912"/>
            <a:ext cx="8220743" cy="4032448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食在</a:t>
            </a:r>
            <a:r>
              <a:rPr lang="zh-TW" altLang="en-US" dirty="0"/>
              <a:t>有</a:t>
            </a:r>
            <a:r>
              <a:rPr lang="zh-TW" altLang="en-US" dirty="0" smtClean="0"/>
              <a:t>「里」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600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食物的故鄉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/>
              <a:t>家中食材來源與</a:t>
            </a:r>
            <a:r>
              <a:rPr lang="zh-TW" altLang="en-US" sz="3200" dirty="0" smtClean="0"/>
              <a:t>產地是哪裡</a:t>
            </a:r>
            <a:r>
              <a:rPr lang="zh-TW" altLang="en-US" sz="3200" dirty="0" smtClean="0">
                <a:latin typeface="新細明體"/>
                <a:ea typeface="新細明體"/>
              </a:rPr>
              <a:t>？</a:t>
            </a:r>
            <a:endParaRPr lang="en-US" altLang="zh-TW" sz="3200" dirty="0" smtClean="0">
              <a:latin typeface="新細明體"/>
              <a:ea typeface="新細明體"/>
            </a:endParaRPr>
          </a:p>
          <a:p>
            <a:r>
              <a:rPr lang="zh-TW" altLang="en-US" sz="3200" dirty="0"/>
              <a:t>請猜一猜食物從生產地到你手上，距離是多遠？需要花多少錢？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92896"/>
            <a:ext cx="4081495" cy="4029680"/>
          </a:xfrm>
        </p:spPr>
      </p:pic>
    </p:spTree>
    <p:extLst>
      <p:ext uri="{BB962C8B-B14F-4D97-AF65-F5344CB8AC3E}">
        <p14:creationId xmlns:p14="http://schemas.microsoft.com/office/powerpoint/2010/main" val="42026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食物里程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918160"/>
          </a:xfrm>
        </p:spPr>
        <p:txBody>
          <a:bodyPr>
            <a:normAutofit/>
          </a:bodyPr>
          <a:lstStyle/>
          <a:p>
            <a:r>
              <a:rPr lang="zh-TW" altLang="en-US" dirty="0"/>
              <a:t>食物里程（</a:t>
            </a:r>
            <a:r>
              <a:rPr lang="en-US" altLang="zh-TW" dirty="0"/>
              <a:t>food miles</a:t>
            </a:r>
            <a:r>
              <a:rPr lang="zh-TW" altLang="en-US" dirty="0"/>
              <a:t>）就是「食物從生產出來，直到運送至消費者手</a:t>
            </a:r>
            <a:r>
              <a:rPr lang="zh-TW" altLang="en-US" dirty="0" smtClean="0"/>
              <a:t>中或者</a:t>
            </a:r>
            <a:r>
              <a:rPr lang="zh-TW" altLang="en-US" dirty="0"/>
              <a:t>口</a:t>
            </a:r>
            <a:r>
              <a:rPr lang="zh-TW" altLang="en-US" dirty="0" smtClean="0"/>
              <a:t>中的</a:t>
            </a:r>
            <a:r>
              <a:rPr lang="zh-TW" altLang="en-US" dirty="0"/>
              <a:t>運送</a:t>
            </a:r>
            <a:r>
              <a:rPr lang="zh-TW" altLang="en-US" dirty="0" smtClean="0"/>
              <a:t>距離</a:t>
            </a:r>
            <a:r>
              <a:rPr lang="zh-TW" altLang="en-US" dirty="0" smtClean="0">
                <a:latin typeface="新細明體"/>
                <a:ea typeface="新細明體"/>
              </a:rPr>
              <a:t>。</a:t>
            </a:r>
            <a:endParaRPr lang="en-US" altLang="zh-TW" dirty="0" smtClean="0">
              <a:latin typeface="新細明體"/>
              <a:ea typeface="新細明體"/>
            </a:endParaRPr>
          </a:p>
          <a:p>
            <a:r>
              <a:rPr lang="zh-TW" altLang="en-US" dirty="0"/>
              <a:t>譬如，同樣是麵粉，如果是在台灣生產，其食物里程就會比從美國或澳洲進口的的麵粉要少很多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>
                <a:hlinkClick r:id="rId2"/>
              </a:rPr>
              <a:t>能源</a:t>
            </a:r>
            <a:r>
              <a:rPr lang="zh-TW" altLang="en-US" dirty="0" smtClean="0">
                <a:hlinkClick r:id="rId2"/>
              </a:rPr>
              <a:t>村</a:t>
            </a:r>
            <a:r>
              <a:rPr lang="en-US" altLang="zh-TW" dirty="0" smtClean="0">
                <a:hlinkClick r:id="rId2"/>
              </a:rPr>
              <a:t>-</a:t>
            </a:r>
            <a:r>
              <a:rPr lang="zh-TW" altLang="en-US" dirty="0" smtClean="0">
                <a:hlinkClick r:id="rId2"/>
              </a:rPr>
              <a:t>食物</a:t>
            </a:r>
            <a:r>
              <a:rPr lang="zh-TW" altLang="en-US" dirty="0">
                <a:hlinkClick r:id="rId2"/>
              </a:rPr>
              <a:t>里程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08920"/>
            <a:ext cx="4356485" cy="3960440"/>
          </a:xfrm>
        </p:spPr>
      </p:pic>
    </p:spTree>
    <p:extLst>
      <p:ext uri="{BB962C8B-B14F-4D97-AF65-F5344CB8AC3E}">
        <p14:creationId xmlns:p14="http://schemas.microsoft.com/office/powerpoint/2010/main" val="289075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8352928" cy="5184576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食物里程</a:t>
            </a:r>
          </a:p>
        </p:txBody>
      </p:sp>
    </p:spTree>
    <p:extLst>
      <p:ext uri="{BB962C8B-B14F-4D97-AF65-F5344CB8AC3E}">
        <p14:creationId xmlns:p14="http://schemas.microsoft.com/office/powerpoint/2010/main" val="5913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降低食物里程</a:t>
            </a:r>
            <a:r>
              <a:rPr lang="en-US" altLang="zh-TW" dirty="0"/>
              <a:t>-</a:t>
            </a:r>
            <a:r>
              <a:rPr lang="zh-TW" altLang="en-US" dirty="0"/>
              <a:t>飲食在地化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hlinkClick r:id="rId2"/>
              </a:rPr>
              <a:t>在地食材</a:t>
            </a:r>
            <a:r>
              <a:rPr lang="zh-TW" altLang="en-US" sz="3200" dirty="0" smtClean="0">
                <a:hlinkClick r:id="rId2"/>
              </a:rPr>
              <a:t>冰淇淋</a:t>
            </a:r>
            <a:endParaRPr lang="en-US" altLang="zh-TW" sz="3200" dirty="0" smtClean="0"/>
          </a:p>
          <a:p>
            <a:pPr marL="0" indent="0">
              <a:buNone/>
            </a:pPr>
            <a:endParaRPr lang="en-US" altLang="zh-TW" sz="3200" dirty="0" smtClean="0"/>
          </a:p>
          <a:p>
            <a:r>
              <a:rPr lang="zh-TW" altLang="en-US" sz="3200" dirty="0">
                <a:hlinkClick r:id="rId3"/>
              </a:rPr>
              <a:t>「裸食」正</a:t>
            </a:r>
            <a:r>
              <a:rPr lang="zh-TW" altLang="en-US" sz="3200" dirty="0" smtClean="0">
                <a:hlinkClick r:id="rId3"/>
              </a:rPr>
              <a:t>夯</a:t>
            </a:r>
            <a:r>
              <a:rPr lang="zh-TW" altLang="en-US" sz="3200" dirty="0" smtClean="0">
                <a:latin typeface="新細明體"/>
                <a:ea typeface="新細明體"/>
                <a:hlinkClick r:id="rId3"/>
              </a:rPr>
              <a:t>，</a:t>
            </a:r>
            <a:r>
              <a:rPr lang="zh-TW" altLang="en-US" sz="3200" dirty="0" smtClean="0">
                <a:hlinkClick r:id="rId3"/>
              </a:rPr>
              <a:t>自己</a:t>
            </a:r>
            <a:r>
              <a:rPr lang="zh-TW" altLang="en-US" sz="3200" dirty="0">
                <a:hlinkClick r:id="rId3"/>
              </a:rPr>
              <a:t>採買自己</a:t>
            </a:r>
            <a:r>
              <a:rPr lang="zh-TW" altLang="en-US" sz="3200" dirty="0" smtClean="0">
                <a:hlinkClick r:id="rId3"/>
              </a:rPr>
              <a:t>煮</a:t>
            </a:r>
            <a:endParaRPr lang="zh-TW" altLang="en-US" sz="3200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869160"/>
            <a:ext cx="2307225" cy="1728192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492896"/>
            <a:ext cx="3596892" cy="226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9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計算運輸成本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846152"/>
          </a:xfrm>
        </p:spPr>
        <p:txBody>
          <a:bodyPr>
            <a:normAutofit/>
          </a:bodyPr>
          <a:lstStyle/>
          <a:p>
            <a:r>
              <a:rPr lang="zh-TW" altLang="en-US" dirty="0"/>
              <a:t>請</a:t>
            </a:r>
            <a:r>
              <a:rPr lang="zh-TW" altLang="en-US" dirty="0" smtClean="0"/>
              <a:t>選擇食材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en-US" dirty="0" smtClean="0"/>
              <a:t>例如</a:t>
            </a:r>
            <a:r>
              <a:rPr lang="en-US" altLang="zh-TW" dirty="0" smtClean="0"/>
              <a:t>:</a:t>
            </a:r>
            <a:r>
              <a:rPr lang="zh-TW" altLang="en-US" dirty="0" smtClean="0"/>
              <a:t>蘋果</a:t>
            </a: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zh-TW" altLang="en-US" dirty="0" smtClean="0"/>
              <a:t>利用表格查出生產的縣市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    蘋果產地是新竹、台中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南投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</a:t>
            </a:r>
            <a:r>
              <a:rPr lang="zh-TW" altLang="en-US" sz="1800" dirty="0" smtClean="0"/>
              <a:t>參考</a:t>
            </a:r>
            <a:r>
              <a:rPr lang="zh-TW" altLang="en-US" sz="1800" dirty="0"/>
              <a:t>資料一：四季農漁產品</a:t>
            </a:r>
            <a:endParaRPr lang="en-US" altLang="zh-TW" sz="1800" dirty="0" smtClean="0"/>
          </a:p>
          <a:p>
            <a:pPr marL="0" indent="0">
              <a:buNone/>
            </a:pPr>
            <a:r>
              <a:rPr lang="zh-TW" altLang="en-US" dirty="0" smtClean="0"/>
              <a:t>     </a:t>
            </a:r>
            <a:endParaRPr lang="en-US" altLang="zh-TW" sz="18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780928"/>
            <a:ext cx="4000447" cy="3312368"/>
          </a:xfrm>
        </p:spPr>
      </p:pic>
    </p:spTree>
    <p:extLst>
      <p:ext uri="{BB962C8B-B14F-4D97-AF65-F5344CB8AC3E}">
        <p14:creationId xmlns:p14="http://schemas.microsoft.com/office/powerpoint/2010/main" val="10293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計算運輸成本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683568" y="2348880"/>
            <a:ext cx="3822192" cy="38461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dirty="0" smtClean="0"/>
          </a:p>
          <a:p>
            <a:r>
              <a:rPr lang="zh-TW" altLang="en-US" dirty="0" smtClean="0"/>
              <a:t>計算</a:t>
            </a:r>
            <a:r>
              <a:rPr lang="zh-TW" altLang="en-US" dirty="0"/>
              <a:t>從產地透過鐵路運輸到嘉義，需要多少</a:t>
            </a:r>
            <a:r>
              <a:rPr lang="zh-TW" altLang="en-US" dirty="0" smtClean="0"/>
              <a:t>費用</a:t>
            </a:r>
            <a:r>
              <a:rPr lang="zh-TW" altLang="en-US" dirty="0" smtClean="0">
                <a:latin typeface="新細明體"/>
                <a:ea typeface="新細明體"/>
              </a:rPr>
              <a:t>？</a:t>
            </a:r>
            <a:endParaRPr lang="en-US" altLang="zh-TW" dirty="0" smtClean="0">
              <a:latin typeface="新細明體"/>
              <a:ea typeface="新細明體"/>
            </a:endParaRPr>
          </a:p>
          <a:p>
            <a:pPr marL="0" indent="0">
              <a:buNone/>
            </a:pPr>
            <a:r>
              <a:rPr lang="zh-TW" altLang="en-US" dirty="0" smtClean="0"/>
              <a:t>     </a:t>
            </a:r>
            <a:r>
              <a:rPr lang="zh-TW" altLang="en-US" sz="1900" dirty="0" smtClean="0"/>
              <a:t>參考</a:t>
            </a:r>
            <a:r>
              <a:rPr lang="zh-TW" altLang="en-US" sz="1900" dirty="0"/>
              <a:t>資料二：台鐵票價</a:t>
            </a:r>
            <a:r>
              <a:rPr lang="zh-TW" altLang="en-US" sz="1900" dirty="0" smtClean="0"/>
              <a:t>圖</a:t>
            </a:r>
            <a:endParaRPr lang="en-US" altLang="zh-TW" dirty="0" smtClean="0"/>
          </a:p>
          <a:p>
            <a:r>
              <a:rPr lang="zh-TW" altLang="en-US" dirty="0" smtClean="0"/>
              <a:t>哪個縣市出產</a:t>
            </a:r>
            <a:r>
              <a:rPr lang="zh-TW" altLang="en-US" dirty="0"/>
              <a:t>的蘋果，是最聰明的選擇</a:t>
            </a:r>
            <a:r>
              <a:rPr lang="zh-TW" altLang="en-US" dirty="0" smtClean="0"/>
              <a:t>？</a:t>
            </a:r>
          </a:p>
          <a:p>
            <a:r>
              <a:rPr lang="zh-TW" altLang="en-US" dirty="0" smtClean="0"/>
              <a:t>學習單</a:t>
            </a:r>
            <a:endParaRPr lang="en-US" altLang="zh-TW" dirty="0" smtClean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780928"/>
            <a:ext cx="4000447" cy="3312368"/>
          </a:xfrm>
        </p:spPr>
      </p:pic>
    </p:spTree>
    <p:extLst>
      <p:ext uri="{BB962C8B-B14F-4D97-AF65-F5344CB8AC3E}">
        <p14:creationId xmlns:p14="http://schemas.microsoft.com/office/powerpoint/2010/main" val="12890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345</TotalTime>
  <Words>607</Words>
  <Application>Microsoft Office PowerPoint</Application>
  <PresentationFormat>如螢幕大小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波形</vt:lpstr>
      <vt:lpstr>嘉義市崇文國民小學105學年度 卓越教學計劃 崇文紮根 國際啟航-國際危機</vt:lpstr>
      <vt:lpstr>食在可「證」- 食物身分證</vt:lpstr>
      <vt:lpstr>為什麼要做食物履歷表？（why）</vt:lpstr>
      <vt:lpstr>食物履歷表是什麼？（what）</vt:lpstr>
      <vt:lpstr>食物履歷表是什麼？（what）</vt:lpstr>
      <vt:lpstr>怎麼查詢食物履歷表？（how）</vt:lpstr>
      <vt:lpstr>產銷履歷農產品標章（簡稱TAP標章）</vt:lpstr>
      <vt:lpstr>TAP標章</vt:lpstr>
      <vt:lpstr>食物履歷表與生活</vt:lpstr>
      <vt:lpstr>食在有「里」</vt:lpstr>
      <vt:lpstr>食物的故鄉</vt:lpstr>
      <vt:lpstr>食物里程</vt:lpstr>
      <vt:lpstr>食物里程</vt:lpstr>
      <vt:lpstr>降低食物里程-飲食在地化</vt:lpstr>
      <vt:lpstr>計算運輸成本</vt:lpstr>
      <vt:lpstr>計算運輸成本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嘉義市崇文國民小學105學年度 卓越教學計劃 崇文紮根 國際啟航-國際危機</dc:title>
  <dc:creator>user</dc:creator>
  <cp:lastModifiedBy>Windows 使用者</cp:lastModifiedBy>
  <cp:revision>25</cp:revision>
  <dcterms:created xsi:type="dcterms:W3CDTF">2016-07-20T02:52:11Z</dcterms:created>
  <dcterms:modified xsi:type="dcterms:W3CDTF">2016-08-19T02:22:05Z</dcterms:modified>
</cp:coreProperties>
</file>