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5" autoAdjust="0"/>
    <p:restoredTop sz="94660"/>
  </p:normalViewPr>
  <p:slideViewPr>
    <p:cSldViewPr>
      <p:cViewPr varScale="1">
        <p:scale>
          <a:sx n="83" d="100"/>
          <a:sy n="83" d="100"/>
        </p:scale>
        <p:origin x="-144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矩形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矩形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矩形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56" name="矩形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矩形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矩形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矩形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矩形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矩形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矩形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矩形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矩形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矩形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矩形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直線接點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直線接點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grpSp>
        <p:nvGrpSpPr>
          <p:cNvPr id="14" name="群組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直線接點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群組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直線接點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矩形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矩形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矩形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27B57FE-A2B2-4E70-B6E0-30AE862ED387}" type="datetimeFigureOut">
              <a:rPr lang="zh-TW" altLang="en-US" smtClean="0"/>
              <a:pPr/>
              <a:t>2014/9/14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39AFEA9-EBAC-4C28-A175-9254A9FEB21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0d_X7iEI6w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28596" y="571480"/>
            <a:ext cx="8143932" cy="1428760"/>
          </a:xfrm>
        </p:spPr>
        <p:txBody>
          <a:bodyPr>
            <a:noAutofit/>
          </a:bodyPr>
          <a:lstStyle/>
          <a:p>
            <a:pPr algn="ctr"/>
            <a:r>
              <a:rPr lang="zh-TW" altLang="en-US" sz="8000" dirty="0" smtClean="0">
                <a:solidFill>
                  <a:srgbClr val="FFFF00"/>
                </a:solidFill>
              </a:rPr>
              <a:t>西班牙美食文化</a:t>
            </a:r>
            <a:endParaRPr lang="zh-TW" altLang="en-US" sz="8000" b="1" dirty="0">
              <a:solidFill>
                <a:srgbClr val="FFFF00"/>
              </a:solidFill>
            </a:endParaRPr>
          </a:p>
        </p:txBody>
      </p:sp>
      <p:pic>
        <p:nvPicPr>
          <p:cNvPr id="4" name="圖片 3" descr="120817162414_33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32788">
            <a:off x="285579" y="2722221"/>
            <a:ext cx="4110046" cy="3361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 descr="1343982264_357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52568">
            <a:off x="4486267" y="2328129"/>
            <a:ext cx="4203157" cy="2795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字方塊 5"/>
          <p:cNvSpPr txBox="1"/>
          <p:nvPr/>
        </p:nvSpPr>
        <p:spPr>
          <a:xfrm>
            <a:off x="4786314" y="5072074"/>
            <a:ext cx="3571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 smtClean="0">
                <a:solidFill>
                  <a:srgbClr val="FFFF00"/>
                </a:solidFill>
              </a:rPr>
              <a:t>Let’s Go~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42852"/>
            <a:ext cx="5143536" cy="485778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其中西班牙的美食以海鮮燴飯聞名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西班牙不嘗嘗海鮮飯，這趟旅遊就有些可惜了。海鮮飯食材十分繁多，包括紐西蘭淡菜、玉米筍、香菇、洋蔥、蕃茄、紅椒、地瓜、蒜、香蔥頭、花椰菜、葡萄籽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，再加上蝦、鯛魚片、蟹肉、花枝、雞肉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，和歐洲長米一起烹煮，從食材準備到成為一道色、香、味俱全的美味佳餚，要耗費約四個小時，不僅食材種類多，且烹煮過程複雜，難怪西班牙人會尊稱海鮮飯為“西班牙國寶飯</a:t>
            </a:r>
            <a:r>
              <a:rPr lang="zh-TW" altLang="en-US" dirty="0" smtClean="0"/>
              <a:t>”</a:t>
            </a:r>
            <a:endParaRPr lang="zh-TW" altLang="en-US" dirty="0"/>
          </a:p>
        </p:txBody>
      </p:sp>
      <p:pic>
        <p:nvPicPr>
          <p:cNvPr id="4" name="圖片 3" descr="20071171545267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4000504"/>
            <a:ext cx="3403942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圖片 4" descr="492545583_3f81d3d04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142852"/>
            <a:ext cx="2701737" cy="3711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 descr="cespNgVIyPn0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4714884"/>
            <a:ext cx="3143272" cy="2000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42910" y="285728"/>
            <a:ext cx="7772400" cy="3502828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西班牙人食用海鮮飯會先用冷布擦鍋，把美味封住，讓各種食材天然味道沁入米飯之中，然後灑些香料，在海鮮上面淋些檸檬汁提鮮，搭配白酒、蕃茄汁或是</a:t>
            </a:r>
            <a:r>
              <a:rPr lang="en-US" altLang="zh-TW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Sangria</a:t>
            </a:r>
            <a:r>
              <a:rPr lang="zh-TW" alt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（紅色果汁，由二十至三十種蔬菜水果綜合而成）一起享用，如此一來，海鮮飯嘗起來更加美味，令人食指大動。</a:t>
            </a:r>
            <a:endParaRPr lang="zh-TW" altLang="en-US" b="1" dirty="0">
              <a:solidFill>
                <a:schemeClr val="accent2">
                  <a:lumMod val="40000"/>
                  <a:lumOff val="6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 descr="pael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3571876"/>
            <a:ext cx="4754868" cy="3164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圖片 5" descr="FB_LIKE_BOX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643446"/>
            <a:ext cx="3357586" cy="146055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1538" y="4071942"/>
            <a:ext cx="7772400" cy="2571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在歐洲，西班牙、義大利和法國是三大產酒國，西班牙酒業很發達，有些西班牙人會在早上啜飲一杯西班牙香檳（</a:t>
            </a:r>
            <a:r>
              <a:rPr lang="en-US" altLang="zh-TW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Cava</a:t>
            </a:r>
            <a:r>
              <a:rPr lang="zh-TW" alt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），就好似美國人習慣早上來杯咖啡是一樣的道理。</a:t>
            </a:r>
            <a:endParaRPr lang="zh-TW" altLang="en-US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圖片 5" descr="0217-00176-079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285727"/>
            <a:ext cx="2786082" cy="3709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 descr="13128478920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357166"/>
            <a:ext cx="2514600" cy="37764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4348" y="285728"/>
            <a:ext cx="7772400" cy="2074068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itchFamily="2" charset="-79"/>
                <a:ea typeface="標楷體" pitchFamily="65" charset="-120"/>
                <a:cs typeface="Aharoni" pitchFamily="2" charset="-79"/>
              </a:rPr>
              <a:t>西班牙人的午餐還會配上番茄時令湯以及烹飪火腿，番茄時令湯還會以新鮮的番茄下去熬煮數小時，使番茄的香氣完全融入湯裡。</a:t>
            </a:r>
            <a:endParaRPr lang="zh-TW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haroni" pitchFamily="2" charset="-79"/>
              <a:ea typeface="標楷體" pitchFamily="65" charset="-120"/>
              <a:cs typeface="Aharoni" pitchFamily="2" charset="-79"/>
            </a:endParaRPr>
          </a:p>
        </p:txBody>
      </p:sp>
      <p:pic>
        <p:nvPicPr>
          <p:cNvPr id="4" name="圖片 3" descr="___怨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2214554"/>
            <a:ext cx="4000528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圖片 4" descr="0221-00296-001b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1857364"/>
            <a:ext cx="3214710" cy="4822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14942" y="357166"/>
            <a:ext cx="3786182" cy="63603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dirty="0" smtClean="0"/>
              <a:t>西班牙人在飯後會搭配上一杯葡萄酒，西班牙的釀酒葡萄種植面積比義大利或法國都來得大，但由於種植密度低，故產量遠不如義法兩個國家。不過近年來西班牙的葡萄酒業以及法規都有著大幅度的變動，成為國際最為熱門的葡萄酒產區之一。</a:t>
            </a:r>
            <a:endParaRPr lang="zh-TW" altLang="en-US" dirty="0"/>
          </a:p>
        </p:txBody>
      </p:sp>
      <p:pic>
        <p:nvPicPr>
          <p:cNvPr id="4" name="圖片 3" descr="884421_153513032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285728"/>
            <a:ext cx="4221037" cy="3549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圖片 4" descr="471310967_7231791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3929066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28662" y="3286124"/>
            <a:ext cx="7772400" cy="3359952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美國三、四點的下午茶時間，到了西班牙可全走了樣呀。西班牙的“下午茶”是在晚上六點到八點，西班牙人稱為點心時間。他們會到酒館或餐廳點一些私房菜，再來杯酒。下午茶不是吃餅乾、小蛋糕，他們吃</a:t>
            </a:r>
            <a:r>
              <a:rPr lang="en-US" altLang="zh-TW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Tapas</a:t>
            </a:r>
            <a:r>
              <a:rPr lang="zh-TW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，包括橄欖、腸子、章魚丸或者是火腿拼盤</a:t>
            </a:r>
            <a:r>
              <a:rPr lang="en-US" altLang="zh-TW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</a:t>
            </a:r>
            <a:r>
              <a:rPr lang="zh-TW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。</a:t>
            </a:r>
            <a:endParaRPr lang="zh-TW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圖片 3" descr="tapas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1" y="285728"/>
            <a:ext cx="4404449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文字方塊 6"/>
          <p:cNvSpPr txBox="1"/>
          <p:nvPr/>
        </p:nvSpPr>
        <p:spPr>
          <a:xfrm>
            <a:off x="5786446" y="571480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 smtClean="0">
                <a:solidFill>
                  <a:srgbClr val="FFFF00"/>
                </a:solidFill>
                <a:latin typeface="Berlin Sans FB Demi" pitchFamily="34" charset="0"/>
                <a:ea typeface="Gulim" pitchFamily="34" charset="-127"/>
              </a:rPr>
              <a:t>Tapas</a:t>
            </a:r>
            <a:endParaRPr lang="zh-TW" altLang="en-US" sz="7200" dirty="0">
              <a:solidFill>
                <a:srgbClr val="FFFF00"/>
              </a:solidFill>
              <a:latin typeface="Berlin Sans FB Demi" pitchFamily="34" charset="0"/>
              <a:ea typeface="Gulim" pitchFamily="34" charset="-127"/>
            </a:endParaRPr>
          </a:p>
        </p:txBody>
      </p:sp>
      <p:sp>
        <p:nvSpPr>
          <p:cNvPr id="8" name="向左箭號 7"/>
          <p:cNvSpPr/>
          <p:nvPr/>
        </p:nvSpPr>
        <p:spPr>
          <a:xfrm>
            <a:off x="6357950" y="1928802"/>
            <a:ext cx="1500198" cy="857256"/>
          </a:xfrm>
          <a:prstGeom prst="leftArrow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42910" y="285728"/>
            <a:ext cx="7786742" cy="457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其實西班牙的甜點也不少</a:t>
            </a:r>
            <a:endParaRPr lang="en-US" altLang="zh-TW" sz="3600" b="1" dirty="0" smtClean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例如</a:t>
            </a:r>
            <a:r>
              <a:rPr lang="en-US" altLang="zh-TW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:</a:t>
            </a:r>
          </a:p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CN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酒香水果薄饼</a:t>
            </a:r>
            <a:endParaRPr lang="en-US" altLang="zh-CN" sz="3600" b="1" dirty="0" smtClean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        柳橙 巧克力</a:t>
            </a:r>
            <a:endParaRPr lang="en-US" altLang="zh-TW" sz="3600" b="1" dirty="0" smtClean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        田橙奶</a:t>
            </a:r>
            <a:endParaRPr lang="en-US" altLang="zh-TW" sz="3600" b="1" dirty="0" smtClean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i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TW" altLang="en-US" sz="3600" b="1" i="1" dirty="0" smtClean="0">
                <a:solidFill>
                  <a:srgbClr val="92D050"/>
                </a:solidFill>
                <a:latin typeface="Agency FB" pitchFamily="34" charset="0"/>
                <a:ea typeface="標楷體" pitchFamily="65" charset="-120"/>
                <a:cs typeface="Aharoni" pitchFamily="2" charset="-79"/>
              </a:rPr>
              <a:t> </a:t>
            </a:r>
            <a:r>
              <a:rPr lang="en-US" altLang="zh-TW" sz="3600" b="1" i="1" dirty="0" err="1" smtClean="0">
                <a:solidFill>
                  <a:srgbClr val="92D050"/>
                </a:solidFill>
                <a:latin typeface="Agency FB" pitchFamily="34" charset="0"/>
                <a:ea typeface="標楷體" pitchFamily="65" charset="-120"/>
                <a:cs typeface="Aharoni" pitchFamily="2" charset="-79"/>
              </a:rPr>
              <a:t>Churrok</a:t>
            </a:r>
            <a:r>
              <a:rPr lang="zh-TW" altLang="en-US" sz="3600" b="1" i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啾拿棒</a:t>
            </a:r>
            <a:endParaRPr lang="en-US" altLang="zh-TW" sz="3600" b="1" i="1" dirty="0" smtClean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en-US" altLang="zh-TW" sz="3600" b="1" dirty="0" err="1" smtClean="0">
                <a:solidFill>
                  <a:srgbClr val="92D050"/>
                </a:solidFill>
                <a:latin typeface="Gulim" pitchFamily="34" charset="-127"/>
                <a:ea typeface="Gulim" pitchFamily="34" charset="-127"/>
              </a:rPr>
              <a:t>Mazapán</a:t>
            </a:r>
            <a:r>
              <a:rPr lang="en-US" altLang="zh-TW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瑪莎胖</a:t>
            </a:r>
            <a:r>
              <a:rPr lang="en-US" altLang="zh-TW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杏仁糖糕</a:t>
            </a:r>
            <a:endParaRPr lang="en-US" altLang="zh-TW" sz="3600" b="1" dirty="0" smtClean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還有許多我們沒品嘗過的甜點</a:t>
            </a:r>
            <a:endParaRPr lang="en-US" altLang="zh-TW" sz="3600" b="1" dirty="0" smtClean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讓我們來認識一下</a:t>
            </a:r>
            <a:r>
              <a:rPr lang="en-US" altLang="zh-TW" sz="36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~~~~~~</a:t>
            </a:r>
            <a:endParaRPr lang="zh-TW" altLang="en-US" sz="3600" b="1" dirty="0">
              <a:solidFill>
                <a:srgbClr val="92D05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5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Gulim" pitchFamily="34" charset="-127"/>
                <a:ea typeface="Gulim" pitchFamily="34" charset="-127"/>
              </a:rPr>
              <a:t>酒香水果薄饼</a:t>
            </a:r>
            <a:endParaRPr lang="zh-TW" altLang="en-US" sz="5400" dirty="0">
              <a:solidFill>
                <a:schemeClr val="accent2">
                  <a:lumMod val="40000"/>
                  <a:lumOff val="60000"/>
                </a:schemeClr>
              </a:solidFill>
              <a:latin typeface="Gulim" pitchFamily="34" charset="-127"/>
              <a:ea typeface="Gulim" pitchFamily="34" charset="-127"/>
            </a:endParaRPr>
          </a:p>
        </p:txBody>
      </p:sp>
      <p:pic>
        <p:nvPicPr>
          <p:cNvPr id="4" name="圖片 3" descr="96059_12797797754JX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2214554"/>
            <a:ext cx="4286280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矩形 4"/>
          <p:cNvSpPr/>
          <p:nvPr/>
        </p:nvSpPr>
        <p:spPr>
          <a:xfrm>
            <a:off x="5715008" y="2428868"/>
            <a:ext cx="29289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　</a:t>
            </a:r>
            <a:r>
              <a:rPr lang="zh-TW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標楷體" pitchFamily="65" charset="-120"/>
                <a:ea typeface="標楷體" pitchFamily="65" charset="-120"/>
              </a:rPr>
              <a:t>原料：麵粉、細砂糖、雞蛋、鮮牛奶、甜橙、甜瓜、白蘭地酒、甜奶油醬、橄欖油、黑巧克力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  <p:bldP spid="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00562" y="142852"/>
            <a:ext cx="4071966" cy="914400"/>
          </a:xfrm>
        </p:spPr>
        <p:txBody>
          <a:bodyPr/>
          <a:lstStyle/>
          <a:p>
            <a:r>
              <a:rPr lang="zh-TW" altLang="en-US" sz="5000" b="1" dirty="0" smtClean="0">
                <a:solidFill>
                  <a:schemeClr val="tx1">
                    <a:lumMod val="95000"/>
                  </a:schemeClr>
                </a:solidFill>
                <a:latin typeface="標楷體" pitchFamily="65" charset="-120"/>
                <a:ea typeface="標楷體" pitchFamily="65" charset="-120"/>
              </a:rPr>
              <a:t>  柳橙巧克力</a:t>
            </a:r>
            <a:endParaRPr lang="zh-TW" altLang="en-US" sz="50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圖片 3" descr="cgmcc339d81396d6fb23929ead2016fb4056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42852"/>
            <a:ext cx="3571900" cy="2365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圖片 4" descr="food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1285860"/>
            <a:ext cx="3738035" cy="32147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文字方塊 5"/>
          <p:cNvSpPr txBox="1"/>
          <p:nvPr/>
        </p:nvSpPr>
        <p:spPr>
          <a:xfrm>
            <a:off x="2000232" y="2857496"/>
            <a:ext cx="2214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 smtClean="0">
                <a:solidFill>
                  <a:schemeClr val="tx1">
                    <a:lumMod val="95000"/>
                  </a:schemeClr>
                </a:solidFill>
                <a:latin typeface="標楷體" pitchFamily="65" charset="-120"/>
                <a:ea typeface="標楷體" pitchFamily="65" charset="-120"/>
              </a:rPr>
              <a:t>田橙奶</a:t>
            </a:r>
            <a:endParaRPr lang="zh-TW" altLang="en-US" sz="50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857752" y="4857760"/>
            <a:ext cx="40719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 err="1" smtClean="0">
                <a:solidFill>
                  <a:srgbClr val="92D050"/>
                </a:solidFill>
                <a:latin typeface="Gulim" pitchFamily="34" charset="-127"/>
                <a:ea typeface="Gulim" pitchFamily="34" charset="-127"/>
              </a:rPr>
              <a:t>Mazapán</a:t>
            </a:r>
            <a:r>
              <a:rPr lang="en-US" altLang="zh-TW" sz="40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40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瑪莎胖</a:t>
            </a:r>
            <a:r>
              <a:rPr lang="en-US" altLang="zh-TW" sz="40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4000" b="1" dirty="0" smtClean="0">
                <a:solidFill>
                  <a:srgbClr val="92D050"/>
                </a:solidFill>
                <a:latin typeface="標楷體" pitchFamily="65" charset="-120"/>
                <a:ea typeface="標楷體" pitchFamily="65" charset="-120"/>
              </a:rPr>
              <a:t>杏仁糖糕</a:t>
            </a:r>
            <a:endParaRPr lang="zh-TW" altLang="en-US" sz="4000" dirty="0"/>
          </a:p>
        </p:txBody>
      </p:sp>
      <p:pic>
        <p:nvPicPr>
          <p:cNvPr id="8" name="圖片 7" descr="IMG_5415mi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3929066"/>
            <a:ext cx="3667108" cy="2594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857752" y="500042"/>
            <a:ext cx="4071966" cy="914400"/>
          </a:xfrm>
        </p:spPr>
        <p:txBody>
          <a:bodyPr/>
          <a:lstStyle/>
          <a:p>
            <a:r>
              <a:rPr lang="en-US" altLang="zh-TW" sz="50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itchFamily="34" charset="0"/>
                <a:ea typeface="標楷體" pitchFamily="65" charset="-120"/>
                <a:cs typeface="Aharoni" pitchFamily="2" charset="-79"/>
              </a:rPr>
              <a:t>Churrok</a:t>
            </a:r>
            <a:r>
              <a:rPr lang="zh-TW" altLang="en-US" sz="5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標楷體" pitchFamily="65" charset="-120"/>
                <a:ea typeface="標楷體" pitchFamily="65" charset="-120"/>
              </a:rPr>
              <a:t>啾拿棒</a:t>
            </a:r>
            <a:endParaRPr lang="zh-TW" altLang="en-US" sz="5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圖片 3" descr="1779963_10152150704013058_41987688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28604"/>
            <a:ext cx="4382754" cy="6013138"/>
          </a:xfrm>
          <a:prstGeom prst="rect">
            <a:avLst/>
          </a:prstGeom>
        </p:spPr>
      </p:pic>
      <p:pic>
        <p:nvPicPr>
          <p:cNvPr id="5" name="圖片 4" descr="1385229014-27472652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928802"/>
            <a:ext cx="3429006" cy="4572008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sz="6600" dirty="0" smtClean="0"/>
              <a:t>~THE END~</a:t>
            </a:r>
            <a:endParaRPr lang="zh-TW" altLang="en-US" sz="6600" dirty="0"/>
          </a:p>
        </p:txBody>
      </p:sp>
      <p:pic>
        <p:nvPicPr>
          <p:cNvPr id="4" name="圖片 3" descr="20080317132519476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666860"/>
            <a:ext cx="6748482" cy="5191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字方塊 4"/>
          <p:cNvSpPr txBox="1"/>
          <p:nvPr/>
        </p:nvSpPr>
        <p:spPr>
          <a:xfrm>
            <a:off x="7215174" y="5934670"/>
            <a:ext cx="192882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hlinkClick r:id="rId3"/>
              </a:rPr>
              <a:t>https://www.youtube.com/watch?v=f0d_X7iEI6w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地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地鐵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地鐵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217</TotalTime>
  <Words>520</Words>
  <Application>Microsoft Office PowerPoint</Application>
  <PresentationFormat>如螢幕大小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地鐵</vt:lpstr>
      <vt:lpstr>西班牙美食文化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酒香水果薄饼</vt:lpstr>
      <vt:lpstr>  柳橙巧克力</vt:lpstr>
      <vt:lpstr>Churrok啾拿棒</vt:lpstr>
      <vt:lpstr>~THE END~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Lee</dc:creator>
  <cp:lastModifiedBy>Lee</cp:lastModifiedBy>
  <cp:revision>23</cp:revision>
  <dcterms:created xsi:type="dcterms:W3CDTF">2014-09-14T01:20:54Z</dcterms:created>
  <dcterms:modified xsi:type="dcterms:W3CDTF">2014-09-14T05:03:59Z</dcterms:modified>
</cp:coreProperties>
</file>