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67" r:id="rId9"/>
    <p:sldId id="268" r:id="rId10"/>
    <p:sldId id="266" r:id="rId11"/>
    <p:sldId id="272" r:id="rId12"/>
    <p:sldId id="271" r:id="rId13"/>
    <p:sldId id="264" r:id="rId14"/>
    <p:sldId id="26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2" autoAdjust="0"/>
    <p:restoredTop sz="94660"/>
  </p:normalViewPr>
  <p:slideViewPr>
    <p:cSldViewPr snapToGrid="0">
      <p:cViewPr varScale="1">
        <p:scale>
          <a:sx n="67" d="100"/>
          <a:sy n="67" d="100"/>
        </p:scale>
        <p:origin x="21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s://www.youtube.com/watch?v=D20xypmB-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elCUrnRll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elCUrnRll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nyiacademy.org/junyi-science/science-juni/junyi-middle-earth-science/njeuf/v/2rHylghYMQk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elCUrnRll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elCUrnRll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oqKgyTvSIs" TargetMode="External"/><Relationship Id="rId2" Type="http://schemas.openxmlformats.org/officeDocument/2006/relationships/hyperlink" Target="https://www.youtube.com/watch?v=celCUrnRll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F73C371-47CF-4626-92AD-8F62B36B0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352" y="512866"/>
            <a:ext cx="8001000" cy="1005841"/>
          </a:xfrm>
        </p:spPr>
        <p:txBody>
          <a:bodyPr/>
          <a:lstStyle/>
          <a:p>
            <a:r>
              <a:rPr lang="zh-TW" altLang="en-US" dirty="0">
                <a:solidFill>
                  <a:srgbClr val="FF0000"/>
                </a:solidFill>
              </a:rPr>
              <a:t>地球發燒了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8F4A1B1-188D-4BF2-947D-C412DF29A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61752" y="3045459"/>
            <a:ext cx="7179628" cy="522393"/>
          </a:xfrm>
        </p:spPr>
        <p:txBody>
          <a:bodyPr>
            <a:normAutofit/>
          </a:bodyPr>
          <a:lstStyle/>
          <a:p>
            <a:r>
              <a:rPr lang="zh-TW" altLang="en-US" sz="28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觀看影片：地球發燒了</a:t>
            </a:r>
            <a:endParaRPr lang="zh-TW" altLang="en-US" sz="2800" dirty="0">
              <a:solidFill>
                <a:schemeClr val="tx1"/>
              </a:solidFill>
            </a:endParaRPr>
          </a:p>
        </p:txBody>
      </p:sp>
      <p:pic>
        <p:nvPicPr>
          <p:cNvPr id="5" name="圖形 4" descr="小孩">
            <a:extLst>
              <a:ext uri="{FF2B5EF4-FFF2-40B4-BE49-F238E27FC236}">
                <a16:creationId xmlns:a16="http://schemas.microsoft.com/office/drawing/2014/main" id="{A022EF0A-C862-494D-8C70-457AFC2F0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19260" y="4423410"/>
            <a:ext cx="2785110" cy="2785110"/>
          </a:xfrm>
          <a:prstGeom prst="rect">
            <a:avLst/>
          </a:prstGeom>
        </p:spPr>
      </p:pic>
      <p:pic>
        <p:nvPicPr>
          <p:cNvPr id="7" name="圖形 6" descr="落葉樹">
            <a:extLst>
              <a:ext uri="{FF2B5EF4-FFF2-40B4-BE49-F238E27FC236}">
                <a16:creationId xmlns:a16="http://schemas.microsoft.com/office/drawing/2014/main" id="{CEB583CD-0694-4560-843A-A19A678D99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3308" y="3392086"/>
            <a:ext cx="1226872" cy="3465914"/>
          </a:xfrm>
          <a:prstGeom prst="rect">
            <a:avLst/>
          </a:prstGeom>
        </p:spPr>
      </p:pic>
      <p:pic>
        <p:nvPicPr>
          <p:cNvPr id="9" name="圖形 8" descr="播放">
            <a:extLst>
              <a:ext uri="{FF2B5EF4-FFF2-40B4-BE49-F238E27FC236}">
                <a16:creationId xmlns:a16="http://schemas.microsoft.com/office/drawing/2014/main" id="{90F02B5F-8243-4D2B-BEC2-9964AD679C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47352" y="284945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49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A377B8-6EF0-469C-AFFE-2E16B898A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2912" y="2675466"/>
            <a:ext cx="8534400" cy="1507067"/>
          </a:xfrm>
        </p:spPr>
        <p:txBody>
          <a:bodyPr/>
          <a:lstStyle/>
          <a:p>
            <a:r>
              <a:rPr lang="en-US" altLang="zh-TW" dirty="0"/>
              <a:t>Q1.</a:t>
            </a:r>
            <a:r>
              <a:rPr lang="zh-TW" altLang="en-US" dirty="0"/>
              <a:t>「地球發燒了」指的是什麼意思？</a:t>
            </a:r>
            <a:br>
              <a:rPr lang="en-US" altLang="zh-TW" dirty="0"/>
            </a:br>
            <a:r>
              <a:rPr lang="zh-TW" altLang="en-US" dirty="0"/>
              <a:t>        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B0936BB-9C63-470C-845F-DC12DBF1A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052" y="1346350"/>
            <a:ext cx="1704658" cy="10882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dirty="0"/>
              <a:t>Q</a:t>
            </a:r>
            <a:r>
              <a:rPr lang="zh-TW" altLang="en-US" sz="3600" dirty="0"/>
              <a:t>＆</a:t>
            </a:r>
            <a:r>
              <a:rPr lang="en-US" altLang="zh-TW" sz="3600" dirty="0"/>
              <a:t>A</a:t>
            </a:r>
            <a:endParaRPr lang="zh-TW" altLang="en-US" sz="3600" dirty="0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E37D2D49-2317-4C86-8059-C28CA11E25A2}"/>
              </a:ext>
            </a:extLst>
          </p:cNvPr>
          <p:cNvSpPr txBox="1">
            <a:spLocks/>
          </p:cNvSpPr>
          <p:nvPr/>
        </p:nvSpPr>
        <p:spPr>
          <a:xfrm>
            <a:off x="375602" y="463399"/>
            <a:ext cx="8001000" cy="100584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>
                <a:solidFill>
                  <a:srgbClr val="FF0000"/>
                </a:solidFill>
              </a:rPr>
              <a:t>地球發燒了</a:t>
            </a:r>
          </a:p>
        </p:txBody>
      </p:sp>
      <p:sp>
        <p:nvSpPr>
          <p:cNvPr id="5" name="笑臉 4">
            <a:hlinkClick r:id="rId2" action="ppaction://hlinksldjump"/>
            <a:extLst>
              <a:ext uri="{FF2B5EF4-FFF2-40B4-BE49-F238E27FC236}">
                <a16:creationId xmlns:a16="http://schemas.microsoft.com/office/drawing/2014/main" id="{D9F0961D-1F9C-4CDA-B857-965F39A2248A}"/>
              </a:ext>
            </a:extLst>
          </p:cNvPr>
          <p:cNvSpPr/>
          <p:nvPr/>
        </p:nvSpPr>
        <p:spPr>
          <a:xfrm>
            <a:off x="2676208" y="3713903"/>
            <a:ext cx="434340" cy="468630"/>
          </a:xfrm>
          <a:prstGeom prst="smileyFac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1" name="圖形 10" descr="小孩">
            <a:extLst>
              <a:ext uri="{FF2B5EF4-FFF2-40B4-BE49-F238E27FC236}">
                <a16:creationId xmlns:a16="http://schemas.microsoft.com/office/drawing/2014/main" id="{B6999095-1DF7-4364-B9D1-B34D5065F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19260" y="4423410"/>
            <a:ext cx="2785110" cy="2785110"/>
          </a:xfrm>
          <a:prstGeom prst="rect">
            <a:avLst/>
          </a:prstGeom>
        </p:spPr>
      </p:pic>
      <p:pic>
        <p:nvPicPr>
          <p:cNvPr id="12" name="圖形 11" descr="落葉樹">
            <a:extLst>
              <a:ext uri="{FF2B5EF4-FFF2-40B4-BE49-F238E27FC236}">
                <a16:creationId xmlns:a16="http://schemas.microsoft.com/office/drawing/2014/main" id="{3935ABB7-2AFC-45C1-849E-126310C986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3308" y="3392086"/>
            <a:ext cx="1226872" cy="346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606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23975EA3-B2B4-4377-B4AB-755A7D2235BF}"/>
              </a:ext>
            </a:extLst>
          </p:cNvPr>
          <p:cNvSpPr txBox="1"/>
          <p:nvPr/>
        </p:nvSpPr>
        <p:spPr>
          <a:xfrm>
            <a:off x="1815782" y="2505670"/>
            <a:ext cx="87112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/>
              <a:t>Q2.</a:t>
            </a:r>
            <a:r>
              <a:rPr lang="zh-TW" altLang="en-US" sz="3600" dirty="0">
                <a:latin typeface="+mn-ea"/>
              </a:rPr>
              <a:t>地球發燒會導致哪些情況發生</a:t>
            </a:r>
            <a:r>
              <a:rPr lang="en-US" altLang="zh-TW" sz="3600" dirty="0">
                <a:latin typeface="+mn-ea"/>
              </a:rPr>
              <a:t>?(</a:t>
            </a:r>
            <a:r>
              <a:rPr lang="zh-TW" altLang="en-US" sz="3600" dirty="0">
                <a:latin typeface="+mn-ea"/>
              </a:rPr>
              <a:t>分組白板發表</a:t>
            </a:r>
            <a:r>
              <a:rPr lang="en-US" altLang="zh-TW" sz="3600" dirty="0">
                <a:latin typeface="+mn-ea"/>
              </a:rPr>
              <a:t>)</a:t>
            </a:r>
          </a:p>
          <a:p>
            <a:endParaRPr lang="zh-TW" altLang="en-US" dirty="0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12BA5570-6854-4860-B619-C5FC82377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4" y="1203231"/>
            <a:ext cx="1704658" cy="10882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dirty="0"/>
              <a:t>Q</a:t>
            </a:r>
            <a:r>
              <a:rPr lang="zh-TW" altLang="en-US" sz="3600" dirty="0"/>
              <a:t>＆</a:t>
            </a:r>
            <a:r>
              <a:rPr lang="en-US" altLang="zh-TW" sz="3600" dirty="0"/>
              <a:t>A</a:t>
            </a:r>
            <a:endParaRPr lang="zh-TW" altLang="en-US" sz="3600" dirty="0"/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6B311071-F56F-4BEB-B80D-07EE25BB11BE}"/>
              </a:ext>
            </a:extLst>
          </p:cNvPr>
          <p:cNvSpPr txBox="1">
            <a:spLocks/>
          </p:cNvSpPr>
          <p:nvPr/>
        </p:nvSpPr>
        <p:spPr>
          <a:xfrm>
            <a:off x="524192" y="457705"/>
            <a:ext cx="8001000" cy="100584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>
                <a:solidFill>
                  <a:srgbClr val="FF0000"/>
                </a:solidFill>
              </a:rPr>
              <a:t>地球發燒了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F623F6B-A3E9-42FC-99E6-033B0BD160BB}"/>
              </a:ext>
            </a:extLst>
          </p:cNvPr>
          <p:cNvSpPr txBox="1"/>
          <p:nvPr/>
        </p:nvSpPr>
        <p:spPr>
          <a:xfrm>
            <a:off x="2674620" y="3821118"/>
            <a:ext cx="7235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/>
              <a:t>冰川面積變小、動物植物生存範圍的改變、海平面上升、更多熱浪、強度颱風形成</a:t>
            </a:r>
            <a:r>
              <a:rPr lang="en-US" altLang="zh-TW" sz="2400" dirty="0"/>
              <a:t>……</a:t>
            </a:r>
            <a:r>
              <a:rPr lang="zh-TW" altLang="en-US" sz="2400" dirty="0"/>
              <a:t>等等</a:t>
            </a:r>
          </a:p>
        </p:txBody>
      </p:sp>
      <p:sp>
        <p:nvSpPr>
          <p:cNvPr id="8" name="箭號: 向右 7">
            <a:extLst>
              <a:ext uri="{FF2B5EF4-FFF2-40B4-BE49-F238E27FC236}">
                <a16:creationId xmlns:a16="http://schemas.microsoft.com/office/drawing/2014/main" id="{9278FA3C-C65E-4A65-AD3B-30AB4E931BDA}"/>
              </a:ext>
            </a:extLst>
          </p:cNvPr>
          <p:cNvSpPr/>
          <p:nvPr/>
        </p:nvSpPr>
        <p:spPr>
          <a:xfrm>
            <a:off x="2093595" y="3996608"/>
            <a:ext cx="377190" cy="226888"/>
          </a:xfrm>
          <a:prstGeom prst="rightArrow">
            <a:avLst/>
          </a:prstGeom>
          <a:solidFill>
            <a:schemeClr val="tx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形 8" descr="小孩">
            <a:extLst>
              <a:ext uri="{FF2B5EF4-FFF2-40B4-BE49-F238E27FC236}">
                <a16:creationId xmlns:a16="http://schemas.microsoft.com/office/drawing/2014/main" id="{B658C86E-C228-44C8-A15C-DB555C6D8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19260" y="4423410"/>
            <a:ext cx="2785110" cy="2785110"/>
          </a:xfrm>
          <a:prstGeom prst="rect">
            <a:avLst/>
          </a:prstGeom>
        </p:spPr>
      </p:pic>
      <p:pic>
        <p:nvPicPr>
          <p:cNvPr id="10" name="圖形 9" descr="落葉樹">
            <a:extLst>
              <a:ext uri="{FF2B5EF4-FFF2-40B4-BE49-F238E27FC236}">
                <a16:creationId xmlns:a16="http://schemas.microsoft.com/office/drawing/2014/main" id="{DADD4F76-AC4A-42C7-9AB0-942562EA6D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3308" y="3392086"/>
            <a:ext cx="1226872" cy="346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45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4125CF89-C270-4A9A-83C8-4A3251E3B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902" y="1342559"/>
            <a:ext cx="1704658" cy="10882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dirty="0"/>
              <a:t>Q</a:t>
            </a:r>
            <a:r>
              <a:rPr lang="zh-TW" altLang="en-US" sz="3600" dirty="0"/>
              <a:t>＆</a:t>
            </a:r>
            <a:r>
              <a:rPr lang="en-US" altLang="zh-TW" sz="3600" dirty="0"/>
              <a:t>A</a:t>
            </a:r>
            <a:endParaRPr lang="zh-TW" altLang="en-US" sz="3600" dirty="0"/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0A9DCEC4-83F9-4B18-A948-8FE1704E44E7}"/>
              </a:ext>
            </a:extLst>
          </p:cNvPr>
          <p:cNvSpPr txBox="1">
            <a:spLocks/>
          </p:cNvSpPr>
          <p:nvPr/>
        </p:nvSpPr>
        <p:spPr>
          <a:xfrm>
            <a:off x="387032" y="485072"/>
            <a:ext cx="8001000" cy="100584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>
                <a:solidFill>
                  <a:srgbClr val="FF0000"/>
                </a:solidFill>
              </a:rPr>
              <a:t>地球發燒了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2487092-A59D-4A53-9B8E-B5521FBD1A0B}"/>
              </a:ext>
            </a:extLst>
          </p:cNvPr>
          <p:cNvSpPr txBox="1"/>
          <p:nvPr/>
        </p:nvSpPr>
        <p:spPr>
          <a:xfrm>
            <a:off x="1781492" y="2675466"/>
            <a:ext cx="8219758" cy="1507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/>
              <a:t>Q3.</a:t>
            </a:r>
            <a:r>
              <a:rPr lang="zh-TW" altLang="en-US" sz="3600" dirty="0">
                <a:latin typeface="+mn-ea"/>
              </a:rPr>
              <a:t>地球的氣溫愈來愈高，你覺得對生活中最大的影響是什麼</a:t>
            </a:r>
            <a:r>
              <a:rPr lang="en-US" altLang="zh-TW" sz="3600" dirty="0">
                <a:latin typeface="+mn-ea"/>
              </a:rPr>
              <a:t>?(</a:t>
            </a:r>
            <a:r>
              <a:rPr lang="zh-TW" altLang="en-US" sz="3600" dirty="0">
                <a:latin typeface="+mn-ea"/>
              </a:rPr>
              <a:t>個人便利貼</a:t>
            </a:r>
            <a:r>
              <a:rPr lang="en-US" altLang="zh-TW" sz="3600" dirty="0">
                <a:latin typeface="+mn-ea"/>
              </a:rPr>
              <a:t>)</a:t>
            </a:r>
          </a:p>
          <a:p>
            <a:endParaRPr lang="zh-TW" altLang="en-US" dirty="0"/>
          </a:p>
        </p:txBody>
      </p:sp>
      <p:pic>
        <p:nvPicPr>
          <p:cNvPr id="7" name="圖形 6" descr="小孩">
            <a:extLst>
              <a:ext uri="{FF2B5EF4-FFF2-40B4-BE49-F238E27FC236}">
                <a16:creationId xmlns:a16="http://schemas.microsoft.com/office/drawing/2014/main" id="{9E24E514-1849-4527-9C99-AC61C446EA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19260" y="4423410"/>
            <a:ext cx="2785110" cy="2785110"/>
          </a:xfrm>
          <a:prstGeom prst="rect">
            <a:avLst/>
          </a:prstGeom>
        </p:spPr>
      </p:pic>
      <p:pic>
        <p:nvPicPr>
          <p:cNvPr id="8" name="圖形 7" descr="落葉樹">
            <a:extLst>
              <a:ext uri="{FF2B5EF4-FFF2-40B4-BE49-F238E27FC236}">
                <a16:creationId xmlns:a16="http://schemas.microsoft.com/office/drawing/2014/main" id="{79F13973-FA94-4416-A202-946D96D8D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3308" y="3392086"/>
            <a:ext cx="1226872" cy="346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730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74AA8F72-B440-408A-8B26-0B158E4C56A6}"/>
              </a:ext>
            </a:extLst>
          </p:cNvPr>
          <p:cNvSpPr txBox="1">
            <a:spLocks/>
          </p:cNvSpPr>
          <p:nvPr/>
        </p:nvSpPr>
        <p:spPr>
          <a:xfrm>
            <a:off x="729932" y="490006"/>
            <a:ext cx="8001000" cy="100584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>
                <a:solidFill>
                  <a:srgbClr val="FF0000"/>
                </a:solidFill>
              </a:rPr>
              <a:t>正負</a:t>
            </a:r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>
                <a:solidFill>
                  <a:srgbClr val="FF0000"/>
                </a:solidFill>
              </a:rPr>
              <a:t>度</a:t>
            </a:r>
            <a:r>
              <a:rPr lang="en-US" altLang="zh-TW" dirty="0">
                <a:solidFill>
                  <a:srgbClr val="FF0000"/>
                </a:solidFill>
              </a:rPr>
              <a:t>C</a:t>
            </a:r>
            <a:r>
              <a:rPr lang="zh-TW" altLang="en-US" dirty="0">
                <a:solidFill>
                  <a:srgbClr val="FF0000"/>
                </a:solidFill>
              </a:rPr>
              <a:t>：台灣必須面對的真相</a:t>
            </a:r>
          </a:p>
        </p:txBody>
      </p:sp>
      <p:sp>
        <p:nvSpPr>
          <p:cNvPr id="8" name="副標題 2">
            <a:extLst>
              <a:ext uri="{FF2B5EF4-FFF2-40B4-BE49-F238E27FC236}">
                <a16:creationId xmlns:a16="http://schemas.microsoft.com/office/drawing/2014/main" id="{0AC3A6DC-2851-4B2C-8FEF-81232B93092F}"/>
              </a:ext>
            </a:extLst>
          </p:cNvPr>
          <p:cNvSpPr txBox="1">
            <a:spLocks/>
          </p:cNvSpPr>
          <p:nvPr/>
        </p:nvSpPr>
        <p:spPr>
          <a:xfrm>
            <a:off x="1946116" y="3167803"/>
            <a:ext cx="8299768" cy="522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觀看影片：「正負</a:t>
            </a:r>
            <a:r>
              <a:rPr lang="en-US" altLang="zh-TW" sz="28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zh-TW" altLang="en-US" sz="28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度</a:t>
            </a:r>
            <a:r>
              <a:rPr lang="en-US" altLang="zh-TW" sz="28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：台灣必須面對的真相」</a:t>
            </a:r>
            <a:endParaRPr lang="zh-TW" altLang="en-US" sz="2800" dirty="0">
              <a:solidFill>
                <a:schemeClr val="tx1"/>
              </a:solidFill>
            </a:endParaRPr>
          </a:p>
          <a:p>
            <a:endParaRPr lang="zh-TW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447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224F33CC-8AD9-4DAC-9DD9-96BB2FF84742}"/>
              </a:ext>
            </a:extLst>
          </p:cNvPr>
          <p:cNvSpPr txBox="1">
            <a:spLocks/>
          </p:cNvSpPr>
          <p:nvPr/>
        </p:nvSpPr>
        <p:spPr>
          <a:xfrm>
            <a:off x="798512" y="615736"/>
            <a:ext cx="8001000" cy="100584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>
                <a:solidFill>
                  <a:srgbClr val="FF0000"/>
                </a:solidFill>
              </a:rPr>
              <a:t>正負</a:t>
            </a:r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>
                <a:solidFill>
                  <a:srgbClr val="FF0000"/>
                </a:solidFill>
              </a:rPr>
              <a:t>度</a:t>
            </a:r>
            <a:r>
              <a:rPr lang="en-US" altLang="zh-TW" dirty="0">
                <a:solidFill>
                  <a:srgbClr val="FF0000"/>
                </a:solidFill>
              </a:rPr>
              <a:t>C</a:t>
            </a:r>
            <a:r>
              <a:rPr lang="zh-TW" altLang="en-US" dirty="0">
                <a:solidFill>
                  <a:srgbClr val="FF0000"/>
                </a:solidFill>
              </a:rPr>
              <a:t>：台灣必須面對的真相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84A45DB1-E0E2-4B27-9433-86321012DEC5}"/>
              </a:ext>
            </a:extLst>
          </p:cNvPr>
          <p:cNvSpPr txBox="1"/>
          <p:nvPr/>
        </p:nvSpPr>
        <p:spPr>
          <a:xfrm>
            <a:off x="1484312" y="2228671"/>
            <a:ext cx="8711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/>
              <a:t>Part1</a:t>
            </a:r>
            <a:r>
              <a:rPr lang="zh-TW" altLang="en-US" sz="3600" dirty="0"/>
              <a:t>：</a:t>
            </a:r>
            <a:r>
              <a:rPr lang="zh-TW" altLang="en-US" sz="3600" dirty="0">
                <a:latin typeface="+mn-ea"/>
              </a:rPr>
              <a:t>地球暖化造成的極端氣候、氣候異常有哪些</a:t>
            </a:r>
            <a:r>
              <a:rPr lang="en-US" altLang="zh-TW" sz="3600" dirty="0">
                <a:latin typeface="+mn-ea"/>
              </a:rPr>
              <a:t>?(</a:t>
            </a:r>
            <a:r>
              <a:rPr lang="zh-TW" altLang="en-US" sz="3600" dirty="0">
                <a:latin typeface="+mn-ea"/>
              </a:rPr>
              <a:t>分組討論</a:t>
            </a:r>
            <a:r>
              <a:rPr lang="en-US" altLang="zh-TW" sz="3600" dirty="0">
                <a:latin typeface="+mn-ea"/>
              </a:rPr>
              <a:t>A4)</a:t>
            </a:r>
            <a:endParaRPr lang="zh-TW" altLang="en-US" dirty="0">
              <a:latin typeface="+mn-ea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EC35E7D-BD52-4A2E-B828-232DC09C4D90}"/>
              </a:ext>
            </a:extLst>
          </p:cNvPr>
          <p:cNvSpPr txBox="1"/>
          <p:nvPr/>
        </p:nvSpPr>
        <p:spPr>
          <a:xfrm>
            <a:off x="2674620" y="3821118"/>
            <a:ext cx="7235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/>
              <a:t>狂風、暴雨、風暴、森林野火、秋天不見了</a:t>
            </a:r>
            <a:r>
              <a:rPr lang="en-US" altLang="zh-TW" sz="2400" dirty="0"/>
              <a:t>(</a:t>
            </a:r>
            <a:r>
              <a:rPr lang="zh-TW" altLang="en-US" sz="2400" dirty="0"/>
              <a:t>長夏、短秋、長冬、短春</a:t>
            </a:r>
            <a:r>
              <a:rPr lang="en-US" altLang="zh-TW" sz="2400" dirty="0"/>
              <a:t>)</a:t>
            </a:r>
            <a:r>
              <a:rPr lang="zh-TW" altLang="en-US" sz="2400" dirty="0"/>
              <a:t>、乾旱、熱浪、酷寒、極地氣候、</a:t>
            </a:r>
            <a:r>
              <a:rPr lang="en-US" altLang="zh-TW" sz="2400" dirty="0"/>
              <a:t>……</a:t>
            </a:r>
            <a:r>
              <a:rPr lang="zh-TW" altLang="en-US" sz="2400" dirty="0"/>
              <a:t>等等</a:t>
            </a:r>
          </a:p>
        </p:txBody>
      </p:sp>
      <p:sp>
        <p:nvSpPr>
          <p:cNvPr id="7" name="箭號: 向右 6">
            <a:extLst>
              <a:ext uri="{FF2B5EF4-FFF2-40B4-BE49-F238E27FC236}">
                <a16:creationId xmlns:a16="http://schemas.microsoft.com/office/drawing/2014/main" id="{7E33864F-A6F1-45E5-9DD9-FB003ECB63C1}"/>
              </a:ext>
            </a:extLst>
          </p:cNvPr>
          <p:cNvSpPr/>
          <p:nvPr/>
        </p:nvSpPr>
        <p:spPr>
          <a:xfrm>
            <a:off x="2093595" y="3996608"/>
            <a:ext cx="377190" cy="226888"/>
          </a:xfrm>
          <a:prstGeom prst="rightArrow">
            <a:avLst/>
          </a:prstGeom>
          <a:solidFill>
            <a:schemeClr val="tx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280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2CDD43D6-BEA2-4313-B160-6B006AF822B2}"/>
              </a:ext>
            </a:extLst>
          </p:cNvPr>
          <p:cNvSpPr txBox="1">
            <a:spLocks/>
          </p:cNvSpPr>
          <p:nvPr/>
        </p:nvSpPr>
        <p:spPr>
          <a:xfrm>
            <a:off x="798512" y="615736"/>
            <a:ext cx="8001000" cy="100584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>
                <a:solidFill>
                  <a:srgbClr val="FF0000"/>
                </a:solidFill>
                <a:hlinkClick r:id="rId2"/>
              </a:rPr>
              <a:t>正負</a:t>
            </a:r>
            <a:r>
              <a:rPr lang="en-US" altLang="zh-TW" dirty="0">
                <a:solidFill>
                  <a:srgbClr val="FF0000"/>
                </a:solidFill>
                <a:hlinkClick r:id="rId2"/>
              </a:rPr>
              <a:t>2</a:t>
            </a:r>
            <a:r>
              <a:rPr lang="zh-TW" altLang="en-US" dirty="0">
                <a:solidFill>
                  <a:srgbClr val="FF0000"/>
                </a:solidFill>
                <a:hlinkClick r:id="rId2"/>
              </a:rPr>
              <a:t>度</a:t>
            </a:r>
            <a:r>
              <a:rPr lang="en-US" altLang="zh-TW" dirty="0">
                <a:solidFill>
                  <a:srgbClr val="FF0000"/>
                </a:solidFill>
                <a:hlinkClick r:id="rId2"/>
              </a:rPr>
              <a:t>C</a:t>
            </a:r>
            <a:r>
              <a:rPr lang="zh-TW" altLang="en-US" dirty="0">
                <a:solidFill>
                  <a:srgbClr val="FF0000"/>
                </a:solidFill>
                <a:hlinkClick r:id="rId2"/>
              </a:rPr>
              <a:t>：台灣必須面對的真相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4CE413B-D0EE-4963-AF2D-F09B9BE8FEA5}"/>
              </a:ext>
            </a:extLst>
          </p:cNvPr>
          <p:cNvSpPr txBox="1"/>
          <p:nvPr/>
        </p:nvSpPr>
        <p:spPr>
          <a:xfrm>
            <a:off x="1484312" y="2228671"/>
            <a:ext cx="8711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/>
              <a:t>Part2</a:t>
            </a:r>
            <a:r>
              <a:rPr lang="zh-TW" altLang="en-US" sz="3600" dirty="0"/>
              <a:t>：是什麼導致地球暖化？</a:t>
            </a:r>
            <a:endParaRPr lang="zh-TW" altLang="en-US" dirty="0">
              <a:latin typeface="+mn-ea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E508E59-742D-4A6D-A7AB-581A4160B650}"/>
              </a:ext>
            </a:extLst>
          </p:cNvPr>
          <p:cNvSpPr txBox="1"/>
          <p:nvPr/>
        </p:nvSpPr>
        <p:spPr>
          <a:xfrm>
            <a:off x="2674620" y="3821118"/>
            <a:ext cx="7235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/>
              <a:t>溫室氣體增加</a:t>
            </a:r>
          </a:p>
        </p:txBody>
      </p:sp>
      <p:sp>
        <p:nvSpPr>
          <p:cNvPr id="7" name="箭號: 向右 6">
            <a:extLst>
              <a:ext uri="{FF2B5EF4-FFF2-40B4-BE49-F238E27FC236}">
                <a16:creationId xmlns:a16="http://schemas.microsoft.com/office/drawing/2014/main" id="{30390CA4-0D1E-4DB5-A0F8-7A2097384432}"/>
              </a:ext>
            </a:extLst>
          </p:cNvPr>
          <p:cNvSpPr/>
          <p:nvPr/>
        </p:nvSpPr>
        <p:spPr>
          <a:xfrm>
            <a:off x="2093595" y="3996608"/>
            <a:ext cx="377190" cy="226888"/>
          </a:xfrm>
          <a:prstGeom prst="rightArrow">
            <a:avLst/>
          </a:prstGeom>
          <a:solidFill>
            <a:schemeClr val="tx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971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5CF526AE-FBDA-4BAD-9A76-17B39E59259C}"/>
              </a:ext>
            </a:extLst>
          </p:cNvPr>
          <p:cNvSpPr txBox="1">
            <a:spLocks/>
          </p:cNvSpPr>
          <p:nvPr/>
        </p:nvSpPr>
        <p:spPr>
          <a:xfrm>
            <a:off x="798512" y="615736"/>
            <a:ext cx="8001000" cy="100584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>
                <a:solidFill>
                  <a:srgbClr val="FF0000"/>
                </a:solidFill>
              </a:rPr>
              <a:t>正負</a:t>
            </a:r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>
                <a:solidFill>
                  <a:srgbClr val="FF0000"/>
                </a:solidFill>
              </a:rPr>
              <a:t>度</a:t>
            </a:r>
            <a:r>
              <a:rPr lang="en-US" altLang="zh-TW" dirty="0">
                <a:solidFill>
                  <a:srgbClr val="FF0000"/>
                </a:solidFill>
              </a:rPr>
              <a:t>C</a:t>
            </a:r>
            <a:r>
              <a:rPr lang="zh-TW" altLang="en-US" dirty="0">
                <a:solidFill>
                  <a:srgbClr val="FF0000"/>
                </a:solidFill>
              </a:rPr>
              <a:t>：台灣必須面對的真相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6366104-47BB-481A-99C7-039F76DF1D16}"/>
              </a:ext>
            </a:extLst>
          </p:cNvPr>
          <p:cNvSpPr txBox="1"/>
          <p:nvPr/>
        </p:nvSpPr>
        <p:spPr>
          <a:xfrm>
            <a:off x="1740376" y="2355495"/>
            <a:ext cx="87112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/>
              <a:t>什麼是溫室氣體？為什麼會導致全球暖化？</a:t>
            </a:r>
            <a:endParaRPr lang="zh-TW" altLang="en-US" sz="4800" dirty="0">
              <a:latin typeface="+mn-ea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7189CA5-F4ED-4826-828E-9BA2C053E7BC}"/>
              </a:ext>
            </a:extLst>
          </p:cNvPr>
          <p:cNvSpPr txBox="1"/>
          <p:nvPr/>
        </p:nvSpPr>
        <p:spPr>
          <a:xfrm>
            <a:off x="443388" y="5417235"/>
            <a:ext cx="8711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觀看影片：溫室氣體與溫室效應</a:t>
            </a:r>
            <a:endParaRPr lang="zh-TW" altLang="en-US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72751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F16D210B-82E0-4518-BA34-C5E930E7EA33}"/>
              </a:ext>
            </a:extLst>
          </p:cNvPr>
          <p:cNvSpPr txBox="1">
            <a:spLocks/>
          </p:cNvSpPr>
          <p:nvPr/>
        </p:nvSpPr>
        <p:spPr>
          <a:xfrm>
            <a:off x="798512" y="615736"/>
            <a:ext cx="8001000" cy="100584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>
                <a:solidFill>
                  <a:srgbClr val="FF0000"/>
                </a:solidFill>
              </a:rPr>
              <a:t>正負</a:t>
            </a:r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>
                <a:solidFill>
                  <a:srgbClr val="FF0000"/>
                </a:solidFill>
              </a:rPr>
              <a:t>度</a:t>
            </a:r>
            <a:r>
              <a:rPr lang="en-US" altLang="zh-TW" dirty="0">
                <a:solidFill>
                  <a:srgbClr val="FF0000"/>
                </a:solidFill>
              </a:rPr>
              <a:t>C</a:t>
            </a:r>
            <a:r>
              <a:rPr lang="zh-TW" altLang="en-US" dirty="0">
                <a:solidFill>
                  <a:srgbClr val="FF0000"/>
                </a:solidFill>
              </a:rPr>
              <a:t>：台灣必須面對的真相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B4ED58C-6111-4644-9278-ED61740BC54B}"/>
              </a:ext>
            </a:extLst>
          </p:cNvPr>
          <p:cNvSpPr txBox="1"/>
          <p:nvPr/>
        </p:nvSpPr>
        <p:spPr>
          <a:xfrm>
            <a:off x="1740376" y="2355495"/>
            <a:ext cx="8711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/>
              <a:t>在日常生活中，我們可以做出什麼行動來減少溫室氣體</a:t>
            </a:r>
            <a:r>
              <a:rPr lang="en-US" altLang="zh-TW" sz="4800" dirty="0"/>
              <a:t>(</a:t>
            </a:r>
            <a:r>
              <a:rPr lang="zh-TW" altLang="en-US" sz="4800" dirty="0"/>
              <a:t>二氧化碳</a:t>
            </a:r>
            <a:r>
              <a:rPr lang="en-US" altLang="zh-TW" sz="4800" dirty="0"/>
              <a:t>)</a:t>
            </a:r>
            <a:r>
              <a:rPr lang="zh-TW" altLang="en-US" sz="4800" dirty="0"/>
              <a:t>的排放？</a:t>
            </a:r>
            <a:endParaRPr lang="zh-TW" altLang="en-US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18008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2CDD43D6-BEA2-4313-B160-6B006AF822B2}"/>
              </a:ext>
            </a:extLst>
          </p:cNvPr>
          <p:cNvSpPr txBox="1">
            <a:spLocks/>
          </p:cNvSpPr>
          <p:nvPr/>
        </p:nvSpPr>
        <p:spPr>
          <a:xfrm>
            <a:off x="798512" y="615736"/>
            <a:ext cx="8001000" cy="100584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>
                <a:solidFill>
                  <a:srgbClr val="FF0000"/>
                </a:solidFill>
                <a:hlinkClick r:id="rId2"/>
              </a:rPr>
              <a:t>正負</a:t>
            </a:r>
            <a:r>
              <a:rPr lang="en-US" altLang="zh-TW" dirty="0">
                <a:solidFill>
                  <a:srgbClr val="FF0000"/>
                </a:solidFill>
                <a:hlinkClick r:id="rId2"/>
              </a:rPr>
              <a:t>2</a:t>
            </a:r>
            <a:r>
              <a:rPr lang="zh-TW" altLang="en-US" dirty="0">
                <a:solidFill>
                  <a:srgbClr val="FF0000"/>
                </a:solidFill>
                <a:hlinkClick r:id="rId2"/>
              </a:rPr>
              <a:t>度</a:t>
            </a:r>
            <a:r>
              <a:rPr lang="en-US" altLang="zh-TW" dirty="0">
                <a:solidFill>
                  <a:srgbClr val="FF0000"/>
                </a:solidFill>
                <a:hlinkClick r:id="rId2"/>
              </a:rPr>
              <a:t>C</a:t>
            </a:r>
            <a:r>
              <a:rPr lang="zh-TW" altLang="en-US" dirty="0">
                <a:solidFill>
                  <a:srgbClr val="FF0000"/>
                </a:solidFill>
                <a:hlinkClick r:id="rId2"/>
              </a:rPr>
              <a:t>：台灣必須面對的真相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4CE413B-D0EE-4963-AF2D-F09B9BE8FEA5}"/>
              </a:ext>
            </a:extLst>
          </p:cNvPr>
          <p:cNvSpPr txBox="1"/>
          <p:nvPr/>
        </p:nvSpPr>
        <p:spPr>
          <a:xfrm>
            <a:off x="1484312" y="2228671"/>
            <a:ext cx="8711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/>
              <a:t>Part3</a:t>
            </a:r>
            <a:r>
              <a:rPr lang="zh-TW" altLang="en-US" sz="3600" dirty="0"/>
              <a:t>：</a:t>
            </a:r>
            <a:r>
              <a:rPr lang="zh-TW" altLang="en-US" sz="3600" dirty="0">
                <a:latin typeface="+mn-ea"/>
              </a:rPr>
              <a:t>為什麼所有的機構都認為要控制上升溫度在</a:t>
            </a:r>
            <a:r>
              <a:rPr lang="en-US" altLang="zh-TW" sz="3600" dirty="0">
                <a:latin typeface="+mn-ea"/>
              </a:rPr>
              <a:t>2</a:t>
            </a:r>
            <a:r>
              <a:rPr lang="zh-TW" altLang="en-US" sz="3600" dirty="0">
                <a:latin typeface="+mn-ea"/>
              </a:rPr>
              <a:t>度</a:t>
            </a:r>
            <a:r>
              <a:rPr lang="en-US" altLang="zh-TW" sz="3600" dirty="0">
                <a:latin typeface="+mn-ea"/>
              </a:rPr>
              <a:t>C</a:t>
            </a:r>
            <a:r>
              <a:rPr lang="zh-TW" altLang="en-US" sz="3600" dirty="0">
                <a:latin typeface="+mn-ea"/>
              </a:rPr>
              <a:t>以內？</a:t>
            </a:r>
            <a:endParaRPr lang="zh-TW" altLang="en-US" dirty="0">
              <a:latin typeface="+mn-ea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E508E59-742D-4A6D-A7AB-581A4160B650}"/>
              </a:ext>
            </a:extLst>
          </p:cNvPr>
          <p:cNvSpPr txBox="1"/>
          <p:nvPr/>
        </p:nvSpPr>
        <p:spPr>
          <a:xfrm>
            <a:off x="2674620" y="3821118"/>
            <a:ext cx="7235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/>
              <a:t>升溫超過</a:t>
            </a:r>
            <a:r>
              <a:rPr lang="en-US" altLang="zh-TW" sz="2400" dirty="0"/>
              <a:t>2</a:t>
            </a:r>
            <a:r>
              <a:rPr lang="zh-TW" altLang="en-US" sz="2400" dirty="0"/>
              <a:t>度會導致生態機制失去控制</a:t>
            </a:r>
          </a:p>
        </p:txBody>
      </p:sp>
      <p:sp>
        <p:nvSpPr>
          <p:cNvPr id="7" name="箭號: 向右 6">
            <a:extLst>
              <a:ext uri="{FF2B5EF4-FFF2-40B4-BE49-F238E27FC236}">
                <a16:creationId xmlns:a16="http://schemas.microsoft.com/office/drawing/2014/main" id="{30390CA4-0D1E-4DB5-A0F8-7A2097384432}"/>
              </a:ext>
            </a:extLst>
          </p:cNvPr>
          <p:cNvSpPr/>
          <p:nvPr/>
        </p:nvSpPr>
        <p:spPr>
          <a:xfrm>
            <a:off x="2093595" y="3996608"/>
            <a:ext cx="377190" cy="226888"/>
          </a:xfrm>
          <a:prstGeom prst="rightArrow">
            <a:avLst/>
          </a:prstGeom>
          <a:solidFill>
            <a:schemeClr val="tx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838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2CDD43D6-BEA2-4313-B160-6B006AF822B2}"/>
              </a:ext>
            </a:extLst>
          </p:cNvPr>
          <p:cNvSpPr txBox="1">
            <a:spLocks/>
          </p:cNvSpPr>
          <p:nvPr/>
        </p:nvSpPr>
        <p:spPr>
          <a:xfrm>
            <a:off x="798512" y="615736"/>
            <a:ext cx="8001000" cy="100584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>
                <a:solidFill>
                  <a:srgbClr val="FF0000"/>
                </a:solidFill>
                <a:hlinkClick r:id="rId2"/>
              </a:rPr>
              <a:t>正負</a:t>
            </a:r>
            <a:r>
              <a:rPr lang="en-US" altLang="zh-TW" dirty="0">
                <a:solidFill>
                  <a:srgbClr val="FF0000"/>
                </a:solidFill>
                <a:hlinkClick r:id="rId2"/>
              </a:rPr>
              <a:t>2</a:t>
            </a:r>
            <a:r>
              <a:rPr lang="zh-TW" altLang="en-US" dirty="0">
                <a:solidFill>
                  <a:srgbClr val="FF0000"/>
                </a:solidFill>
                <a:hlinkClick r:id="rId2"/>
              </a:rPr>
              <a:t>度</a:t>
            </a:r>
            <a:r>
              <a:rPr lang="en-US" altLang="zh-TW" dirty="0">
                <a:solidFill>
                  <a:srgbClr val="FF0000"/>
                </a:solidFill>
                <a:hlinkClick r:id="rId2"/>
              </a:rPr>
              <a:t>C</a:t>
            </a:r>
            <a:r>
              <a:rPr lang="zh-TW" altLang="en-US" dirty="0">
                <a:solidFill>
                  <a:srgbClr val="FF0000"/>
                </a:solidFill>
                <a:hlinkClick r:id="rId2"/>
              </a:rPr>
              <a:t>：台灣必須面對的真相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4CE413B-D0EE-4963-AF2D-F09B9BE8FEA5}"/>
              </a:ext>
            </a:extLst>
          </p:cNvPr>
          <p:cNvSpPr txBox="1"/>
          <p:nvPr/>
        </p:nvSpPr>
        <p:spPr>
          <a:xfrm>
            <a:off x="1484312" y="2228671"/>
            <a:ext cx="8711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/>
              <a:t>Part3</a:t>
            </a:r>
            <a:r>
              <a:rPr lang="zh-TW" altLang="en-US" sz="3600" dirty="0"/>
              <a:t>：</a:t>
            </a:r>
            <a:r>
              <a:rPr lang="zh-TW" altLang="en-US" sz="3600" dirty="0">
                <a:latin typeface="+mn-ea"/>
              </a:rPr>
              <a:t>臺灣為什麼是屬於第一批氣候難民</a:t>
            </a:r>
            <a:r>
              <a:rPr lang="en-US" altLang="zh-TW" sz="3600" dirty="0">
                <a:latin typeface="+mn-ea"/>
              </a:rPr>
              <a:t>?</a:t>
            </a:r>
            <a:endParaRPr lang="zh-TW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94398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2CDD43D6-BEA2-4313-B160-6B006AF822B2}"/>
              </a:ext>
            </a:extLst>
          </p:cNvPr>
          <p:cNvSpPr txBox="1">
            <a:spLocks/>
          </p:cNvSpPr>
          <p:nvPr/>
        </p:nvSpPr>
        <p:spPr>
          <a:xfrm>
            <a:off x="798512" y="615736"/>
            <a:ext cx="8001000" cy="100584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>
                <a:solidFill>
                  <a:srgbClr val="FF0000"/>
                </a:solidFill>
                <a:hlinkClick r:id="rId2"/>
              </a:rPr>
              <a:t>正負</a:t>
            </a:r>
            <a:r>
              <a:rPr lang="en-US" altLang="zh-TW" dirty="0">
                <a:solidFill>
                  <a:srgbClr val="FF0000"/>
                </a:solidFill>
                <a:hlinkClick r:id="rId2"/>
              </a:rPr>
              <a:t>2</a:t>
            </a:r>
            <a:r>
              <a:rPr lang="zh-TW" altLang="en-US" dirty="0">
                <a:solidFill>
                  <a:srgbClr val="FF0000"/>
                </a:solidFill>
                <a:hlinkClick r:id="rId2"/>
              </a:rPr>
              <a:t>度</a:t>
            </a:r>
            <a:r>
              <a:rPr lang="en-US" altLang="zh-TW" dirty="0">
                <a:solidFill>
                  <a:srgbClr val="FF0000"/>
                </a:solidFill>
                <a:hlinkClick r:id="rId2"/>
              </a:rPr>
              <a:t>C</a:t>
            </a:r>
            <a:r>
              <a:rPr lang="zh-TW" altLang="en-US" dirty="0">
                <a:solidFill>
                  <a:srgbClr val="FF0000"/>
                </a:solidFill>
                <a:hlinkClick r:id="rId2"/>
              </a:rPr>
              <a:t>：台灣必須面對的真相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4CE413B-D0EE-4963-AF2D-F09B9BE8FEA5}"/>
              </a:ext>
            </a:extLst>
          </p:cNvPr>
          <p:cNvSpPr txBox="1"/>
          <p:nvPr/>
        </p:nvSpPr>
        <p:spPr>
          <a:xfrm>
            <a:off x="1457679" y="2228671"/>
            <a:ext cx="8711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/>
              <a:t>Part4</a:t>
            </a:r>
            <a:r>
              <a:rPr lang="zh-TW" altLang="en-US" sz="3600" dirty="0"/>
              <a:t>：因應全球暖化→荷蘭的水上漂浮屋</a:t>
            </a:r>
            <a:endParaRPr lang="en-US" altLang="zh-TW" sz="3600" dirty="0"/>
          </a:p>
          <a:p>
            <a:r>
              <a:rPr lang="zh-TW" altLang="en-US" sz="3600" dirty="0">
                <a:latin typeface="+mn-ea"/>
              </a:rPr>
              <a:t>                </a:t>
            </a:r>
            <a:r>
              <a:rPr lang="zh-TW" altLang="en-US" sz="3600" dirty="0">
                <a:latin typeface="+mn-ea"/>
                <a:hlinkClick r:id="rId3"/>
              </a:rPr>
              <a:t>影片</a:t>
            </a:r>
            <a:endParaRPr lang="zh-TW" altLang="en-US" dirty="0">
              <a:latin typeface="+mn-ea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E508E59-742D-4A6D-A7AB-581A4160B650}"/>
              </a:ext>
            </a:extLst>
          </p:cNvPr>
          <p:cNvSpPr txBox="1"/>
          <p:nvPr/>
        </p:nvSpPr>
        <p:spPr>
          <a:xfrm>
            <a:off x="2674620" y="3821118"/>
            <a:ext cx="7235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9033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810FD70-AD2A-448F-8E36-BC02D9850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196" y="435006"/>
            <a:ext cx="8534400" cy="5646197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學習單：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b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一、在影片中，你感到最有興趣或是最震撼的場景是什麼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b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二、看完影片後，你覺得你可以為地球做些什麼事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（至少寫三樣）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4323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BA3F9539-63FC-4EAA-BFF2-C737A3C74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602" y="1360170"/>
            <a:ext cx="10580806" cy="4137660"/>
          </a:xfrm>
          <a:prstGeom prst="rect">
            <a:avLst/>
          </a:prstGeom>
        </p:spPr>
      </p:pic>
      <p:sp>
        <p:nvSpPr>
          <p:cNvPr id="6" name="箭號: 向左 5">
            <a:hlinkClick r:id="rId3" action="ppaction://hlinksldjump"/>
            <a:extLst>
              <a:ext uri="{FF2B5EF4-FFF2-40B4-BE49-F238E27FC236}">
                <a16:creationId xmlns:a16="http://schemas.microsoft.com/office/drawing/2014/main" id="{284B2B6B-482F-49A6-A690-8BEB77BB46AE}"/>
              </a:ext>
            </a:extLst>
          </p:cNvPr>
          <p:cNvSpPr/>
          <p:nvPr/>
        </p:nvSpPr>
        <p:spPr>
          <a:xfrm>
            <a:off x="274320" y="5949315"/>
            <a:ext cx="707282" cy="468630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0696902"/>
      </p:ext>
    </p:extLst>
  </p:cSld>
  <p:clrMapOvr>
    <a:masterClrMapping/>
  </p:clrMapOvr>
</p:sld>
</file>

<file path=ppt/theme/theme1.xml><?xml version="1.0" encoding="utf-8"?>
<a:theme xmlns:a="http://schemas.openxmlformats.org/drawingml/2006/main" name="切割線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1720</TotalTime>
  <Words>409</Words>
  <Application>Microsoft Office PowerPoint</Application>
  <PresentationFormat>寬螢幕</PresentationFormat>
  <Paragraphs>34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9" baseType="lpstr">
      <vt:lpstr>微軟正黑體</vt:lpstr>
      <vt:lpstr>標楷體</vt:lpstr>
      <vt:lpstr>Century Gothic</vt:lpstr>
      <vt:lpstr>Wingdings 3</vt:lpstr>
      <vt:lpstr>切割線</vt:lpstr>
      <vt:lpstr>地球發燒了</vt:lpstr>
      <vt:lpstr>Q1.「地球發燒了」指的是什麼意思？        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學習單：  一、在影片中，你感到最有興趣或是最震撼的場景是什麼?  二、看完影片後，你覺得你可以為地球做些什麼事?（至少寫三樣）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地球發燒了</dc:title>
  <dc:creator>user</dc:creator>
  <cp:lastModifiedBy>user</cp:lastModifiedBy>
  <cp:revision>36</cp:revision>
  <dcterms:created xsi:type="dcterms:W3CDTF">2025-02-07T06:05:41Z</dcterms:created>
  <dcterms:modified xsi:type="dcterms:W3CDTF">2025-03-04T08:22:33Z</dcterms:modified>
</cp:coreProperties>
</file>