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7" r:id="rId4"/>
    <p:sldId id="262" r:id="rId5"/>
    <p:sldId id="263" r:id="rId6"/>
    <p:sldId id="265" r:id="rId7"/>
    <p:sldId id="264" r:id="rId8"/>
    <p:sldId id="268" r:id="rId9"/>
    <p:sldId id="269" r:id="rId10"/>
    <p:sldId id="272" r:id="rId11"/>
    <p:sldId id="271" r:id="rId12"/>
    <p:sldId id="270" r:id="rId13"/>
    <p:sldId id="258" r:id="rId14"/>
    <p:sldId id="273" r:id="rId15"/>
    <p:sldId id="275" r:id="rId16"/>
    <p:sldId id="274" r:id="rId17"/>
    <p:sldId id="277" r:id="rId18"/>
    <p:sldId id="276" r:id="rId19"/>
    <p:sldId id="279" r:id="rId20"/>
    <p:sldId id="278" r:id="rId21"/>
    <p:sldId id="261"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67" d="100"/>
          <a:sy n="67" d="100"/>
        </p:scale>
        <p:origin x="31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TW" altLang="en-US"/>
              <a:t>按一下以編輯母片標題樣式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42A54C80-263E-416B-A8E0-580EDEADCBDC}" type="datetimeFigureOut">
              <a:rPr lang="en-US" dirty="0"/>
              <a:t>3/6/2025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3/6/2025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Pdv2XcA2HF4"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rl31b1vpuCo"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C_7e09nUlng&amp;t=468s"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A42716F-9BE5-412D-B7FC-FFA984DCAEF3}"/>
              </a:ext>
            </a:extLst>
          </p:cNvPr>
          <p:cNvSpPr>
            <a:spLocks noGrp="1"/>
          </p:cNvSpPr>
          <p:nvPr>
            <p:ph type="ctrTitle"/>
          </p:nvPr>
        </p:nvSpPr>
        <p:spPr>
          <a:xfrm>
            <a:off x="935567" y="172020"/>
            <a:ext cx="7766936" cy="1096899"/>
          </a:xfrm>
        </p:spPr>
        <p:txBody>
          <a:bodyPr/>
          <a:lstStyle/>
          <a:p>
            <a:pPr algn="l"/>
            <a:r>
              <a:rPr lang="zh-TW" altLang="en-US" sz="6000" b="1" dirty="0"/>
              <a:t>碳足跡</a:t>
            </a:r>
          </a:p>
        </p:txBody>
      </p:sp>
      <p:sp>
        <p:nvSpPr>
          <p:cNvPr id="3" name="副標題 2">
            <a:extLst>
              <a:ext uri="{FF2B5EF4-FFF2-40B4-BE49-F238E27FC236}">
                <a16:creationId xmlns:a16="http://schemas.microsoft.com/office/drawing/2014/main" id="{585B0BBF-093D-4152-8BE2-E57BB8886BBD}"/>
              </a:ext>
            </a:extLst>
          </p:cNvPr>
          <p:cNvSpPr>
            <a:spLocks noGrp="1"/>
          </p:cNvSpPr>
          <p:nvPr>
            <p:ph type="subTitle" idx="1"/>
          </p:nvPr>
        </p:nvSpPr>
        <p:spPr>
          <a:xfrm>
            <a:off x="2730077" y="1697545"/>
            <a:ext cx="7766936" cy="1096899"/>
          </a:xfrm>
        </p:spPr>
        <p:txBody>
          <a:bodyPr>
            <a:normAutofit/>
          </a:bodyPr>
          <a:lstStyle/>
          <a:p>
            <a:pPr algn="l"/>
            <a:r>
              <a:rPr lang="zh-TW" altLang="en-US" sz="2400" b="1" dirty="0">
                <a:solidFill>
                  <a:srgbClr val="7030A0"/>
                </a:solidFill>
                <a:hlinkClick r:id="rId2">
                  <a:extLst>
                    <a:ext uri="{A12FA001-AC4F-418D-AE19-62706E023703}">
                      <ahyp:hlinkClr xmlns:ahyp="http://schemas.microsoft.com/office/drawing/2018/hyperlinkcolor" val="tx"/>
                    </a:ext>
                  </a:extLst>
                </a:hlinkClick>
              </a:rPr>
              <a:t>認識碳足跡</a:t>
            </a:r>
            <a:endParaRPr lang="zh-TW" altLang="en-US" sz="2400" b="1" dirty="0">
              <a:solidFill>
                <a:srgbClr val="7030A0"/>
              </a:solidFill>
            </a:endParaRPr>
          </a:p>
        </p:txBody>
      </p:sp>
      <p:sp>
        <p:nvSpPr>
          <p:cNvPr id="4" name="星形: 五角 3">
            <a:extLst>
              <a:ext uri="{FF2B5EF4-FFF2-40B4-BE49-F238E27FC236}">
                <a16:creationId xmlns:a16="http://schemas.microsoft.com/office/drawing/2014/main" id="{C02ED3F8-9E99-4BEA-B07A-649E04527A96}"/>
              </a:ext>
            </a:extLst>
          </p:cNvPr>
          <p:cNvSpPr/>
          <p:nvPr/>
        </p:nvSpPr>
        <p:spPr>
          <a:xfrm>
            <a:off x="2305474" y="1697545"/>
            <a:ext cx="424603" cy="37719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星形: 五角 4">
            <a:extLst>
              <a:ext uri="{FF2B5EF4-FFF2-40B4-BE49-F238E27FC236}">
                <a16:creationId xmlns:a16="http://schemas.microsoft.com/office/drawing/2014/main" id="{54C1C024-32B3-4A45-AA07-AAB675BD0C17}"/>
              </a:ext>
            </a:extLst>
          </p:cNvPr>
          <p:cNvSpPr/>
          <p:nvPr/>
        </p:nvSpPr>
        <p:spPr>
          <a:xfrm>
            <a:off x="2305474" y="3051810"/>
            <a:ext cx="424603" cy="37719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副標題 2">
            <a:extLst>
              <a:ext uri="{FF2B5EF4-FFF2-40B4-BE49-F238E27FC236}">
                <a16:creationId xmlns:a16="http://schemas.microsoft.com/office/drawing/2014/main" id="{4660402C-BD0E-422D-8DE4-2B80899ADA48}"/>
              </a:ext>
            </a:extLst>
          </p:cNvPr>
          <p:cNvSpPr txBox="1">
            <a:spLocks/>
          </p:cNvSpPr>
          <p:nvPr/>
        </p:nvSpPr>
        <p:spPr>
          <a:xfrm>
            <a:off x="2836757" y="3086290"/>
            <a:ext cx="7766936" cy="1096899"/>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zh-TW" altLang="en-US" sz="2400" b="1" dirty="0">
                <a:solidFill>
                  <a:srgbClr val="7030A0"/>
                </a:solidFill>
              </a:rPr>
              <a:t>試著說說看什麼是碳足跡</a:t>
            </a:r>
            <a:r>
              <a:rPr lang="en-US" altLang="zh-TW" sz="2400" b="1" dirty="0">
                <a:solidFill>
                  <a:srgbClr val="7030A0"/>
                </a:solidFill>
              </a:rPr>
              <a:t>?</a:t>
            </a:r>
            <a:endParaRPr lang="zh-TW" altLang="en-US" sz="2400" b="1" dirty="0">
              <a:solidFill>
                <a:srgbClr val="7030A0"/>
              </a:solidFill>
            </a:endParaRPr>
          </a:p>
        </p:txBody>
      </p:sp>
      <p:sp>
        <p:nvSpPr>
          <p:cNvPr id="7" name="箭號: 向右 6">
            <a:extLst>
              <a:ext uri="{FF2B5EF4-FFF2-40B4-BE49-F238E27FC236}">
                <a16:creationId xmlns:a16="http://schemas.microsoft.com/office/drawing/2014/main" id="{AC98AC89-8BC2-48AF-872F-C770327F0E07}"/>
              </a:ext>
            </a:extLst>
          </p:cNvPr>
          <p:cNvSpPr/>
          <p:nvPr/>
        </p:nvSpPr>
        <p:spPr>
          <a:xfrm>
            <a:off x="2426335" y="3994594"/>
            <a:ext cx="607483" cy="37719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副標題 2">
            <a:extLst>
              <a:ext uri="{FF2B5EF4-FFF2-40B4-BE49-F238E27FC236}">
                <a16:creationId xmlns:a16="http://schemas.microsoft.com/office/drawing/2014/main" id="{EAFAB5D2-021A-47E3-8252-84A4CDF38049}"/>
              </a:ext>
            </a:extLst>
          </p:cNvPr>
          <p:cNvSpPr txBox="1">
            <a:spLocks/>
          </p:cNvSpPr>
          <p:nvPr/>
        </p:nvSpPr>
        <p:spPr>
          <a:xfrm>
            <a:off x="3140498" y="3926585"/>
            <a:ext cx="7766936" cy="1096899"/>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zh-TW" altLang="en-US" sz="2400" b="1" dirty="0">
                <a:solidFill>
                  <a:srgbClr val="7030A0"/>
                </a:solidFill>
              </a:rPr>
              <a:t>碳足跡是產品或服務在整個生命週期過程所產生的溫室氣體排放量總和，以二氧化碳排放量表示。</a:t>
            </a:r>
          </a:p>
        </p:txBody>
      </p:sp>
    </p:spTree>
    <p:extLst>
      <p:ext uri="{BB962C8B-B14F-4D97-AF65-F5344CB8AC3E}">
        <p14:creationId xmlns:p14="http://schemas.microsoft.com/office/powerpoint/2010/main" val="35335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99383DEC-92DD-48D4-B282-37F97AF7E876}"/>
              </a:ext>
            </a:extLst>
          </p:cNvPr>
          <p:cNvPicPr>
            <a:picLocks noChangeAspect="1"/>
          </p:cNvPicPr>
          <p:nvPr/>
        </p:nvPicPr>
        <p:blipFill>
          <a:blip r:embed="rId2"/>
          <a:stretch>
            <a:fillRect/>
          </a:stretch>
        </p:blipFill>
        <p:spPr>
          <a:xfrm>
            <a:off x="787817" y="342900"/>
            <a:ext cx="9674330" cy="5532120"/>
          </a:xfrm>
          <a:prstGeom prst="rect">
            <a:avLst/>
          </a:prstGeom>
        </p:spPr>
      </p:pic>
    </p:spTree>
    <p:extLst>
      <p:ext uri="{BB962C8B-B14F-4D97-AF65-F5344CB8AC3E}">
        <p14:creationId xmlns:p14="http://schemas.microsoft.com/office/powerpoint/2010/main" val="1770627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8D675FA4-907A-48ED-A12A-6F68033DC0CD}"/>
              </a:ext>
            </a:extLst>
          </p:cNvPr>
          <p:cNvSpPr txBox="1"/>
          <p:nvPr/>
        </p:nvSpPr>
        <p:spPr>
          <a:xfrm>
            <a:off x="1009650" y="2458093"/>
            <a:ext cx="5177790" cy="707886"/>
          </a:xfrm>
          <a:prstGeom prst="rect">
            <a:avLst/>
          </a:prstGeom>
          <a:noFill/>
        </p:spPr>
        <p:txBody>
          <a:bodyPr wrap="square" rtlCol="0">
            <a:spAutoFit/>
          </a:bodyPr>
          <a:lstStyle/>
          <a:p>
            <a:r>
              <a:rPr lang="en-US" altLang="zh-TW" sz="4000" b="1" dirty="0">
                <a:solidFill>
                  <a:srgbClr val="7030A0"/>
                </a:solidFill>
              </a:rPr>
              <a:t>※</a:t>
            </a:r>
            <a:r>
              <a:rPr lang="zh-TW" altLang="en-US" sz="4000" b="1" dirty="0">
                <a:solidFill>
                  <a:srgbClr val="7030A0"/>
                </a:solidFill>
              </a:rPr>
              <a:t>舉例說明</a:t>
            </a:r>
          </a:p>
        </p:txBody>
      </p:sp>
    </p:spTree>
    <p:extLst>
      <p:ext uri="{BB962C8B-B14F-4D97-AF65-F5344CB8AC3E}">
        <p14:creationId xmlns:p14="http://schemas.microsoft.com/office/powerpoint/2010/main" val="3205627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30A17897-B186-4521-A6DA-E9222552B9BB}"/>
              </a:ext>
            </a:extLst>
          </p:cNvPr>
          <p:cNvSpPr txBox="1">
            <a:spLocks/>
          </p:cNvSpPr>
          <p:nvPr/>
        </p:nvSpPr>
        <p:spPr>
          <a:xfrm>
            <a:off x="935567" y="17202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低碳生活</a:t>
            </a:r>
          </a:p>
        </p:txBody>
      </p:sp>
      <p:sp>
        <p:nvSpPr>
          <p:cNvPr id="5" name="矩形 4">
            <a:extLst>
              <a:ext uri="{FF2B5EF4-FFF2-40B4-BE49-F238E27FC236}">
                <a16:creationId xmlns:a16="http://schemas.microsoft.com/office/drawing/2014/main" id="{C82D3203-622C-48D3-940A-42FA20E1409F}"/>
              </a:ext>
            </a:extLst>
          </p:cNvPr>
          <p:cNvSpPr/>
          <p:nvPr/>
        </p:nvSpPr>
        <p:spPr>
          <a:xfrm>
            <a:off x="2748615" y="1901516"/>
            <a:ext cx="1723549" cy="553998"/>
          </a:xfrm>
          <a:prstGeom prst="rect">
            <a:avLst/>
          </a:prstGeom>
        </p:spPr>
        <p:txBody>
          <a:bodyPr wrap="none">
            <a:spAutoFit/>
          </a:bodyPr>
          <a:lstStyle/>
          <a:p>
            <a:r>
              <a:rPr lang="zh-TW" altLang="en-US" sz="3000" b="1" dirty="0">
                <a:solidFill>
                  <a:srgbClr val="7030A0"/>
                </a:solidFill>
                <a:latin typeface="Delivery"/>
              </a:rPr>
              <a:t>節能家居</a:t>
            </a:r>
            <a:endParaRPr lang="zh-TW" altLang="en-US" sz="3000" dirty="0">
              <a:solidFill>
                <a:srgbClr val="7030A0"/>
              </a:solidFill>
            </a:endParaRPr>
          </a:p>
        </p:txBody>
      </p:sp>
      <p:sp>
        <p:nvSpPr>
          <p:cNvPr id="7" name="心形 6">
            <a:extLst>
              <a:ext uri="{FF2B5EF4-FFF2-40B4-BE49-F238E27FC236}">
                <a16:creationId xmlns:a16="http://schemas.microsoft.com/office/drawing/2014/main" id="{968FBE59-23AE-44D2-AF85-F241984C5FCA}"/>
              </a:ext>
            </a:extLst>
          </p:cNvPr>
          <p:cNvSpPr/>
          <p:nvPr/>
        </p:nvSpPr>
        <p:spPr>
          <a:xfrm>
            <a:off x="2023110" y="1887824"/>
            <a:ext cx="587744" cy="546878"/>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94D63554-525E-4922-AF76-A2C1BF2245BD}"/>
              </a:ext>
            </a:extLst>
          </p:cNvPr>
          <p:cNvSpPr/>
          <p:nvPr/>
        </p:nvSpPr>
        <p:spPr>
          <a:xfrm>
            <a:off x="2434440" y="2736502"/>
            <a:ext cx="7503644" cy="2369880"/>
          </a:xfrm>
          <a:prstGeom prst="rect">
            <a:avLst/>
          </a:prstGeom>
        </p:spPr>
        <p:txBody>
          <a:bodyPr wrap="square">
            <a:spAutoFit/>
          </a:bodyPr>
          <a:lstStyle/>
          <a:p>
            <a:pPr marL="285750" indent="-285750">
              <a:buFont typeface="Arial" panose="020B0604020202020204" pitchFamily="34" charset="0"/>
              <a:buChar char="•"/>
            </a:pPr>
            <a:r>
              <a:rPr lang="zh-TW" altLang="en-US" sz="2600" dirty="0">
                <a:solidFill>
                  <a:srgbClr val="002060"/>
                </a:solidFill>
                <a:latin typeface="Delivery"/>
              </a:rPr>
              <a:t>選擇節能家電</a:t>
            </a:r>
            <a:endParaRPr lang="en-US" altLang="zh-TW" sz="2600" dirty="0">
              <a:solidFill>
                <a:srgbClr val="002060"/>
              </a:solidFill>
              <a:latin typeface="Delivery"/>
            </a:endParaRPr>
          </a:p>
          <a:p>
            <a:pPr marL="285750" indent="-285750">
              <a:buFont typeface="Arial" panose="020B0604020202020204" pitchFamily="34" charset="0"/>
              <a:buChar char="•"/>
            </a:pPr>
            <a:endParaRPr lang="en-US" altLang="zh-TW" sz="2600" dirty="0">
              <a:solidFill>
                <a:srgbClr val="002060"/>
              </a:solidFill>
              <a:latin typeface="Delivery"/>
            </a:endParaRPr>
          </a:p>
          <a:p>
            <a:pPr marL="285750" indent="-285750">
              <a:buFont typeface="Arial" panose="020B0604020202020204" pitchFamily="34" charset="0"/>
              <a:buChar char="•"/>
            </a:pPr>
            <a:r>
              <a:rPr lang="zh-TW" altLang="en-US" sz="2600" dirty="0">
                <a:solidFill>
                  <a:srgbClr val="002060"/>
                </a:solidFill>
                <a:latin typeface="Delivery"/>
              </a:rPr>
              <a:t>傳統鎢絲燈泡換成較長壽的螢光燈泡或</a:t>
            </a:r>
            <a:r>
              <a:rPr lang="en-US" altLang="zh-TW" sz="2600" dirty="0">
                <a:solidFill>
                  <a:srgbClr val="002060"/>
                </a:solidFill>
                <a:latin typeface="Delivery"/>
              </a:rPr>
              <a:t>LED</a:t>
            </a:r>
            <a:r>
              <a:rPr lang="zh-TW" altLang="en-US" sz="2600" dirty="0">
                <a:solidFill>
                  <a:srgbClr val="002060"/>
                </a:solidFill>
                <a:latin typeface="Delivery"/>
              </a:rPr>
              <a:t>燈泡</a:t>
            </a:r>
            <a:endParaRPr lang="en-US" altLang="zh-TW" sz="2600" dirty="0">
              <a:solidFill>
                <a:srgbClr val="002060"/>
              </a:solidFill>
              <a:latin typeface="Delivery"/>
            </a:endParaRPr>
          </a:p>
          <a:p>
            <a:pPr marL="285750" indent="-285750">
              <a:buFont typeface="Arial" panose="020B0604020202020204" pitchFamily="34" charset="0"/>
              <a:buChar char="•"/>
            </a:pPr>
            <a:endParaRPr lang="zh-TW" altLang="en-US" sz="2600" dirty="0">
              <a:solidFill>
                <a:srgbClr val="002060"/>
              </a:solidFill>
            </a:endParaRPr>
          </a:p>
          <a:p>
            <a:pPr marL="285750" indent="-285750">
              <a:buFont typeface="Arial" panose="020B0604020202020204" pitchFamily="34" charset="0"/>
              <a:buChar char="•"/>
            </a:pPr>
            <a:r>
              <a:rPr lang="zh-TW" altLang="en-US" sz="2600" dirty="0">
                <a:solidFill>
                  <a:srgbClr val="002060"/>
                </a:solidFill>
                <a:latin typeface="Delivery"/>
              </a:rPr>
              <a:t>合理設定冷氣的溫度</a:t>
            </a:r>
            <a:endParaRPr lang="zh-TW" altLang="en-US" sz="2600" dirty="0">
              <a:solidFill>
                <a:srgbClr val="002060"/>
              </a:solidFill>
            </a:endParaRPr>
          </a:p>
          <a:p>
            <a:pPr marL="285750" indent="-285750">
              <a:buFont typeface="Arial" panose="020B0604020202020204" pitchFamily="34" charset="0"/>
              <a:buChar char="•"/>
            </a:pPr>
            <a:endParaRPr lang="zh-TW" altLang="en-US" dirty="0"/>
          </a:p>
        </p:txBody>
      </p:sp>
    </p:spTree>
    <p:extLst>
      <p:ext uri="{BB962C8B-B14F-4D97-AF65-F5344CB8AC3E}">
        <p14:creationId xmlns:p14="http://schemas.microsoft.com/office/powerpoint/2010/main" val="1301540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30A17897-B186-4521-A6DA-E9222552B9BB}"/>
              </a:ext>
            </a:extLst>
          </p:cNvPr>
          <p:cNvSpPr txBox="1">
            <a:spLocks/>
          </p:cNvSpPr>
          <p:nvPr/>
        </p:nvSpPr>
        <p:spPr>
          <a:xfrm>
            <a:off x="935567" y="17202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低碳生活</a:t>
            </a:r>
          </a:p>
        </p:txBody>
      </p:sp>
      <p:sp>
        <p:nvSpPr>
          <p:cNvPr id="12" name="心形 11">
            <a:extLst>
              <a:ext uri="{FF2B5EF4-FFF2-40B4-BE49-F238E27FC236}">
                <a16:creationId xmlns:a16="http://schemas.microsoft.com/office/drawing/2014/main" id="{C7F6613C-7D7A-4093-9823-F775C47DC228}"/>
              </a:ext>
            </a:extLst>
          </p:cNvPr>
          <p:cNvSpPr/>
          <p:nvPr/>
        </p:nvSpPr>
        <p:spPr>
          <a:xfrm>
            <a:off x="2228850" y="1880635"/>
            <a:ext cx="516668" cy="50161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a:extLst>
              <a:ext uri="{FF2B5EF4-FFF2-40B4-BE49-F238E27FC236}">
                <a16:creationId xmlns:a16="http://schemas.microsoft.com/office/drawing/2014/main" id="{6CAA181A-B5F5-49BE-B366-0FAFBA01515E}"/>
              </a:ext>
            </a:extLst>
          </p:cNvPr>
          <p:cNvSpPr/>
          <p:nvPr/>
        </p:nvSpPr>
        <p:spPr>
          <a:xfrm>
            <a:off x="2821662" y="1872312"/>
            <a:ext cx="1723549" cy="553998"/>
          </a:xfrm>
          <a:prstGeom prst="rect">
            <a:avLst/>
          </a:prstGeom>
        </p:spPr>
        <p:txBody>
          <a:bodyPr wrap="none">
            <a:spAutoFit/>
          </a:bodyPr>
          <a:lstStyle/>
          <a:p>
            <a:r>
              <a:rPr lang="zh-TW" altLang="en-US" sz="3000" b="1" dirty="0">
                <a:solidFill>
                  <a:srgbClr val="7030A0"/>
                </a:solidFill>
                <a:latin typeface="Delivery"/>
              </a:rPr>
              <a:t>環保交通</a:t>
            </a:r>
            <a:endParaRPr lang="zh-TW" altLang="en-US" sz="3000" dirty="0">
              <a:solidFill>
                <a:srgbClr val="7030A0"/>
              </a:solidFill>
            </a:endParaRPr>
          </a:p>
        </p:txBody>
      </p:sp>
      <p:sp>
        <p:nvSpPr>
          <p:cNvPr id="14" name="矩形 13">
            <a:extLst>
              <a:ext uri="{FF2B5EF4-FFF2-40B4-BE49-F238E27FC236}">
                <a16:creationId xmlns:a16="http://schemas.microsoft.com/office/drawing/2014/main" id="{9C17CE0A-7FA4-40CD-93EA-5FD6EF6D3E56}"/>
              </a:ext>
            </a:extLst>
          </p:cNvPr>
          <p:cNvSpPr/>
          <p:nvPr/>
        </p:nvSpPr>
        <p:spPr>
          <a:xfrm>
            <a:off x="2745518" y="2659809"/>
            <a:ext cx="7141699" cy="2492990"/>
          </a:xfrm>
          <a:prstGeom prst="rect">
            <a:avLst/>
          </a:prstGeom>
        </p:spPr>
        <p:txBody>
          <a:bodyPr wrap="none">
            <a:spAutoFit/>
          </a:bodyPr>
          <a:lstStyle/>
          <a:p>
            <a:pPr marL="285750" indent="-285750">
              <a:buFont typeface="Arial" panose="020B0604020202020204" pitchFamily="34" charset="0"/>
              <a:buChar char="•"/>
            </a:pPr>
            <a:r>
              <a:rPr lang="zh-TW" altLang="en-US" sz="2600" dirty="0">
                <a:solidFill>
                  <a:srgbClr val="002060"/>
                </a:solidFill>
                <a:latin typeface="Delivery"/>
              </a:rPr>
              <a:t>多選擇乘搭公共交通工具、踩腳踏車或步行</a:t>
            </a:r>
            <a:endParaRPr lang="en-US" altLang="zh-TW" sz="2600" dirty="0">
              <a:solidFill>
                <a:srgbClr val="002060"/>
              </a:solidFill>
              <a:latin typeface="Delivery"/>
            </a:endParaRPr>
          </a:p>
          <a:p>
            <a:pPr marL="285750" indent="-285750">
              <a:buFont typeface="Arial" panose="020B0604020202020204" pitchFamily="34" charset="0"/>
              <a:buChar char="•"/>
            </a:pPr>
            <a:endParaRPr lang="en-US" altLang="zh-TW" sz="2600" dirty="0">
              <a:solidFill>
                <a:srgbClr val="002060"/>
              </a:solidFill>
              <a:latin typeface="Delivery"/>
            </a:endParaRPr>
          </a:p>
          <a:p>
            <a:pPr marL="285750" indent="-285750">
              <a:buFont typeface="Arial" panose="020B0604020202020204" pitchFamily="34" charset="0"/>
              <a:buChar char="•"/>
            </a:pPr>
            <a:r>
              <a:rPr lang="zh-TW" altLang="en-US" sz="2600" dirty="0">
                <a:solidFill>
                  <a:srgbClr val="002060"/>
                </a:solidFill>
              </a:rPr>
              <a:t>選擇電動車或其他油耗低、排放少的汽車型號</a:t>
            </a:r>
            <a:endParaRPr lang="en-US" altLang="zh-TW" sz="2600" dirty="0">
              <a:solidFill>
                <a:srgbClr val="002060"/>
              </a:solidFill>
            </a:endParaRPr>
          </a:p>
          <a:p>
            <a:pPr marL="285750" indent="-285750">
              <a:buFont typeface="Arial" panose="020B0604020202020204" pitchFamily="34" charset="0"/>
              <a:buChar char="•"/>
            </a:pPr>
            <a:endParaRPr lang="en-US" altLang="zh-TW" sz="2600" dirty="0">
              <a:solidFill>
                <a:srgbClr val="002060"/>
              </a:solidFill>
            </a:endParaRPr>
          </a:p>
          <a:p>
            <a:pPr marL="285750" indent="-285750">
              <a:buFont typeface="Arial" panose="020B0604020202020204" pitchFamily="34" charset="0"/>
              <a:buChar char="•"/>
            </a:pPr>
            <a:r>
              <a:rPr lang="zh-TW" altLang="en-US" sz="2600" dirty="0">
                <a:solidFill>
                  <a:srgbClr val="002060"/>
                </a:solidFill>
              </a:rPr>
              <a:t>定期保養汽車，性能維持於良好的狀態。</a:t>
            </a:r>
          </a:p>
          <a:p>
            <a:pPr marL="285750" indent="-285750">
              <a:buFont typeface="Arial" panose="020B0604020202020204" pitchFamily="34" charset="0"/>
              <a:buChar char="•"/>
            </a:pPr>
            <a:endParaRPr lang="zh-TW" altLang="en-US" sz="2600" dirty="0"/>
          </a:p>
        </p:txBody>
      </p:sp>
    </p:spTree>
    <p:extLst>
      <p:ext uri="{BB962C8B-B14F-4D97-AF65-F5344CB8AC3E}">
        <p14:creationId xmlns:p14="http://schemas.microsoft.com/office/powerpoint/2010/main" val="4037266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30A17897-B186-4521-A6DA-E9222552B9BB}"/>
              </a:ext>
            </a:extLst>
          </p:cNvPr>
          <p:cNvSpPr txBox="1">
            <a:spLocks/>
          </p:cNvSpPr>
          <p:nvPr/>
        </p:nvSpPr>
        <p:spPr>
          <a:xfrm>
            <a:off x="935567" y="17202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低碳生活</a:t>
            </a:r>
          </a:p>
        </p:txBody>
      </p:sp>
      <p:sp>
        <p:nvSpPr>
          <p:cNvPr id="14" name="矩形 13">
            <a:extLst>
              <a:ext uri="{FF2B5EF4-FFF2-40B4-BE49-F238E27FC236}">
                <a16:creationId xmlns:a16="http://schemas.microsoft.com/office/drawing/2014/main" id="{9C17CE0A-7FA4-40CD-93EA-5FD6EF6D3E56}"/>
              </a:ext>
            </a:extLst>
          </p:cNvPr>
          <p:cNvSpPr/>
          <p:nvPr/>
        </p:nvSpPr>
        <p:spPr>
          <a:xfrm>
            <a:off x="2525150" y="2643192"/>
            <a:ext cx="7808548" cy="2492990"/>
          </a:xfrm>
          <a:prstGeom prst="rect">
            <a:avLst/>
          </a:prstGeom>
        </p:spPr>
        <p:txBody>
          <a:bodyPr wrap="none">
            <a:spAutoFit/>
          </a:bodyPr>
          <a:lstStyle/>
          <a:p>
            <a:pPr marL="285750" indent="-285750">
              <a:buFont typeface="Arial" panose="020B0604020202020204" pitchFamily="34" charset="0"/>
              <a:buChar char="•"/>
            </a:pPr>
            <a:r>
              <a:rPr lang="zh-TW" altLang="en-US" sz="2600" dirty="0">
                <a:solidFill>
                  <a:srgbClr val="002060"/>
                </a:solidFill>
                <a:latin typeface="Delivery"/>
              </a:rPr>
              <a:t>選擇有環保標誌♻️的產品。</a:t>
            </a:r>
            <a:endParaRPr lang="en-US" altLang="zh-TW" sz="2600" dirty="0">
              <a:solidFill>
                <a:srgbClr val="002060"/>
              </a:solidFill>
              <a:latin typeface="Delivery"/>
            </a:endParaRPr>
          </a:p>
          <a:p>
            <a:pPr marL="285750" indent="-285750">
              <a:buFont typeface="Arial" panose="020B0604020202020204" pitchFamily="34" charset="0"/>
              <a:buChar char="•"/>
            </a:pPr>
            <a:endParaRPr lang="en-US" altLang="zh-TW" sz="2600" dirty="0">
              <a:solidFill>
                <a:srgbClr val="002060"/>
              </a:solidFill>
              <a:latin typeface="Delivery"/>
            </a:endParaRPr>
          </a:p>
          <a:p>
            <a:pPr marL="285750" indent="-285750">
              <a:buFont typeface="Arial" panose="020B0604020202020204" pitchFamily="34" charset="0"/>
              <a:buChar char="•"/>
            </a:pPr>
            <a:r>
              <a:rPr lang="zh-TW" altLang="en-US" sz="2600" dirty="0">
                <a:solidFill>
                  <a:srgbClr val="002060"/>
                </a:solidFill>
              </a:rPr>
              <a:t>選擇購買可重複使用的產品。</a:t>
            </a:r>
            <a:endParaRPr lang="en-US" altLang="zh-TW" sz="2600" dirty="0">
              <a:solidFill>
                <a:srgbClr val="002060"/>
              </a:solidFill>
            </a:endParaRPr>
          </a:p>
          <a:p>
            <a:endParaRPr lang="en-US" altLang="zh-TW" sz="2600" dirty="0">
              <a:solidFill>
                <a:srgbClr val="002060"/>
              </a:solidFill>
            </a:endParaRPr>
          </a:p>
          <a:p>
            <a:pPr marL="285750" indent="-285750">
              <a:buFont typeface="Arial" panose="020B0604020202020204" pitchFamily="34" charset="0"/>
              <a:buChar char="•"/>
            </a:pPr>
            <a:r>
              <a:rPr lang="zh-TW" altLang="en-US" sz="2600" dirty="0">
                <a:solidFill>
                  <a:srgbClr val="002060"/>
                </a:solidFill>
              </a:rPr>
              <a:t>減少購買過度包裝的商品，選擇包裝簡單的產品。</a:t>
            </a:r>
            <a:endParaRPr lang="en-US" altLang="zh-TW" sz="2600" dirty="0">
              <a:solidFill>
                <a:srgbClr val="002060"/>
              </a:solidFill>
            </a:endParaRPr>
          </a:p>
          <a:p>
            <a:pPr marL="285750" indent="-285750">
              <a:buFont typeface="Arial" panose="020B0604020202020204" pitchFamily="34" charset="0"/>
              <a:buChar char="•"/>
            </a:pPr>
            <a:endParaRPr lang="en-US" altLang="zh-TW" sz="2600" dirty="0">
              <a:solidFill>
                <a:srgbClr val="002060"/>
              </a:solidFill>
            </a:endParaRPr>
          </a:p>
        </p:txBody>
      </p:sp>
      <p:sp>
        <p:nvSpPr>
          <p:cNvPr id="15" name="心形 14">
            <a:extLst>
              <a:ext uri="{FF2B5EF4-FFF2-40B4-BE49-F238E27FC236}">
                <a16:creationId xmlns:a16="http://schemas.microsoft.com/office/drawing/2014/main" id="{4CE9FC5A-770F-462D-B8F6-D4B3BD012E71}"/>
              </a:ext>
            </a:extLst>
          </p:cNvPr>
          <p:cNvSpPr/>
          <p:nvPr/>
        </p:nvSpPr>
        <p:spPr>
          <a:xfrm>
            <a:off x="2228850" y="1788674"/>
            <a:ext cx="516668" cy="43716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a:extLst>
              <a:ext uri="{FF2B5EF4-FFF2-40B4-BE49-F238E27FC236}">
                <a16:creationId xmlns:a16="http://schemas.microsoft.com/office/drawing/2014/main" id="{E0680D23-1EE5-40B7-932E-84C9EA397113}"/>
              </a:ext>
            </a:extLst>
          </p:cNvPr>
          <p:cNvSpPr/>
          <p:nvPr/>
        </p:nvSpPr>
        <p:spPr>
          <a:xfrm>
            <a:off x="2857756" y="1776642"/>
            <a:ext cx="1723549" cy="553998"/>
          </a:xfrm>
          <a:prstGeom prst="rect">
            <a:avLst/>
          </a:prstGeom>
        </p:spPr>
        <p:txBody>
          <a:bodyPr wrap="none">
            <a:spAutoFit/>
          </a:bodyPr>
          <a:lstStyle/>
          <a:p>
            <a:r>
              <a:rPr lang="zh-TW" altLang="en-US" sz="3000" b="1" dirty="0">
                <a:solidFill>
                  <a:srgbClr val="7030A0"/>
                </a:solidFill>
                <a:latin typeface="Delivery"/>
              </a:rPr>
              <a:t>商品選購</a:t>
            </a:r>
            <a:endParaRPr lang="zh-TW" altLang="en-US" sz="3000" dirty="0">
              <a:solidFill>
                <a:srgbClr val="7030A0"/>
              </a:solidFill>
            </a:endParaRPr>
          </a:p>
        </p:txBody>
      </p:sp>
    </p:spTree>
    <p:extLst>
      <p:ext uri="{BB962C8B-B14F-4D97-AF65-F5344CB8AC3E}">
        <p14:creationId xmlns:p14="http://schemas.microsoft.com/office/powerpoint/2010/main" val="551824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30A17897-B186-4521-A6DA-E9222552B9BB}"/>
              </a:ext>
            </a:extLst>
          </p:cNvPr>
          <p:cNvSpPr txBox="1">
            <a:spLocks/>
          </p:cNvSpPr>
          <p:nvPr/>
        </p:nvSpPr>
        <p:spPr>
          <a:xfrm>
            <a:off x="935567" y="17202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低碳生活</a:t>
            </a:r>
          </a:p>
        </p:txBody>
      </p:sp>
      <p:sp>
        <p:nvSpPr>
          <p:cNvPr id="14" name="矩形 13">
            <a:extLst>
              <a:ext uri="{FF2B5EF4-FFF2-40B4-BE49-F238E27FC236}">
                <a16:creationId xmlns:a16="http://schemas.microsoft.com/office/drawing/2014/main" id="{9C17CE0A-7FA4-40CD-93EA-5FD6EF6D3E56}"/>
              </a:ext>
            </a:extLst>
          </p:cNvPr>
          <p:cNvSpPr/>
          <p:nvPr/>
        </p:nvSpPr>
        <p:spPr>
          <a:xfrm>
            <a:off x="2525150" y="2643192"/>
            <a:ext cx="8496237" cy="2893100"/>
          </a:xfrm>
          <a:prstGeom prst="rect">
            <a:avLst/>
          </a:prstGeom>
        </p:spPr>
        <p:txBody>
          <a:bodyPr wrap="none">
            <a:spAutoFit/>
          </a:bodyPr>
          <a:lstStyle/>
          <a:p>
            <a:pPr marL="285750" indent="-285750">
              <a:buFont typeface="Arial" panose="020B0604020202020204" pitchFamily="34" charset="0"/>
              <a:buChar char="•"/>
            </a:pPr>
            <a:r>
              <a:rPr lang="zh-TW" altLang="en-US" sz="2600" dirty="0">
                <a:solidFill>
                  <a:srgbClr val="002060"/>
                </a:solidFill>
                <a:latin typeface="Delivery"/>
              </a:rPr>
              <a:t>選擇當地生產和當季食材，縮減食物的運輸距離。</a:t>
            </a:r>
            <a:endParaRPr lang="en-US" altLang="zh-TW" sz="2600" dirty="0">
              <a:solidFill>
                <a:srgbClr val="002060"/>
              </a:solidFill>
              <a:latin typeface="Delivery"/>
            </a:endParaRPr>
          </a:p>
          <a:p>
            <a:r>
              <a:rPr lang="zh-TW" altLang="en-US" sz="2600" dirty="0">
                <a:solidFill>
                  <a:srgbClr val="002060"/>
                </a:solidFill>
                <a:latin typeface="Delivery"/>
              </a:rPr>
              <a:t>    </a:t>
            </a:r>
            <a:endParaRPr lang="en-US" altLang="zh-TW" sz="2600" dirty="0">
              <a:solidFill>
                <a:srgbClr val="002060"/>
              </a:solidFill>
              <a:latin typeface="Delivery"/>
            </a:endParaRPr>
          </a:p>
          <a:p>
            <a:r>
              <a:rPr lang="zh-TW" altLang="en-US" sz="2600" dirty="0">
                <a:solidFill>
                  <a:srgbClr val="002060"/>
                </a:solidFill>
                <a:latin typeface="Delivery"/>
              </a:rPr>
              <a:t>     </a:t>
            </a:r>
            <a:r>
              <a:rPr lang="en-US" altLang="zh-TW" sz="2600" dirty="0">
                <a:solidFill>
                  <a:srgbClr val="002060"/>
                </a:solidFill>
                <a:latin typeface="Delivery"/>
              </a:rPr>
              <a:t>A.</a:t>
            </a:r>
            <a:r>
              <a:rPr lang="zh-TW" altLang="en-US" sz="2600" dirty="0">
                <a:solidFill>
                  <a:srgbClr val="002060"/>
                </a:solidFill>
                <a:latin typeface="Delivery"/>
              </a:rPr>
              <a:t>紐西蘭蘋果、日本青森蘋果、臺灣梨山蘋果</a:t>
            </a:r>
            <a:endParaRPr lang="en-US" altLang="zh-TW" sz="2600" dirty="0">
              <a:solidFill>
                <a:srgbClr val="002060"/>
              </a:solidFill>
              <a:latin typeface="Delivery"/>
            </a:endParaRPr>
          </a:p>
          <a:p>
            <a:r>
              <a:rPr lang="zh-TW" altLang="en-US" sz="2600" dirty="0">
                <a:solidFill>
                  <a:srgbClr val="002060"/>
                </a:solidFill>
                <a:latin typeface="Delivery"/>
              </a:rPr>
              <a:t>          距離：紐西蘭＞日本青森＞臺灣梨山</a:t>
            </a:r>
            <a:endParaRPr lang="en-US" altLang="zh-TW" sz="2600" dirty="0">
              <a:solidFill>
                <a:srgbClr val="002060"/>
              </a:solidFill>
              <a:latin typeface="Delivery"/>
            </a:endParaRPr>
          </a:p>
          <a:p>
            <a:endParaRPr lang="en-US" altLang="zh-TW" sz="2600" dirty="0">
              <a:solidFill>
                <a:srgbClr val="002060"/>
              </a:solidFill>
              <a:latin typeface="Delivery"/>
            </a:endParaRPr>
          </a:p>
          <a:p>
            <a:r>
              <a:rPr lang="zh-TW" altLang="en-US" sz="2600" dirty="0">
                <a:solidFill>
                  <a:srgbClr val="002060"/>
                </a:solidFill>
                <a:latin typeface="Delivery"/>
              </a:rPr>
              <a:t>     </a:t>
            </a:r>
            <a:r>
              <a:rPr lang="en-US" altLang="zh-TW" sz="2600" dirty="0">
                <a:solidFill>
                  <a:srgbClr val="002060"/>
                </a:solidFill>
                <a:latin typeface="Delivery"/>
              </a:rPr>
              <a:t>B.</a:t>
            </a:r>
            <a:r>
              <a:rPr lang="zh-TW" altLang="en-US" sz="2600" dirty="0">
                <a:solidFill>
                  <a:srgbClr val="002060"/>
                </a:solidFill>
                <a:latin typeface="Delivery"/>
              </a:rPr>
              <a:t>春天吃草莓、夏天吃柳丁、秋天吃柚子、冬天吃西瓜</a:t>
            </a:r>
            <a:endParaRPr lang="en-US" altLang="zh-TW" sz="2600" dirty="0">
              <a:solidFill>
                <a:srgbClr val="002060"/>
              </a:solidFill>
              <a:latin typeface="Delivery"/>
            </a:endParaRPr>
          </a:p>
          <a:p>
            <a:r>
              <a:rPr lang="zh-TW" altLang="en-US" sz="2600" dirty="0">
                <a:solidFill>
                  <a:srgbClr val="002060"/>
                </a:solidFill>
                <a:latin typeface="Delivery"/>
              </a:rPr>
              <a:t>         哪些不是當季？</a:t>
            </a:r>
            <a:endParaRPr lang="en-US" altLang="zh-TW" sz="2600" dirty="0">
              <a:solidFill>
                <a:srgbClr val="002060"/>
              </a:solidFill>
              <a:latin typeface="Delivery"/>
            </a:endParaRPr>
          </a:p>
        </p:txBody>
      </p:sp>
      <p:sp>
        <p:nvSpPr>
          <p:cNvPr id="15" name="心形 14">
            <a:extLst>
              <a:ext uri="{FF2B5EF4-FFF2-40B4-BE49-F238E27FC236}">
                <a16:creationId xmlns:a16="http://schemas.microsoft.com/office/drawing/2014/main" id="{4CE9FC5A-770F-462D-B8F6-D4B3BD012E71}"/>
              </a:ext>
            </a:extLst>
          </p:cNvPr>
          <p:cNvSpPr/>
          <p:nvPr/>
        </p:nvSpPr>
        <p:spPr>
          <a:xfrm>
            <a:off x="2228850" y="1788674"/>
            <a:ext cx="516668" cy="43716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a:extLst>
              <a:ext uri="{FF2B5EF4-FFF2-40B4-BE49-F238E27FC236}">
                <a16:creationId xmlns:a16="http://schemas.microsoft.com/office/drawing/2014/main" id="{E0680D23-1EE5-40B7-932E-84C9EA397113}"/>
              </a:ext>
            </a:extLst>
          </p:cNvPr>
          <p:cNvSpPr/>
          <p:nvPr/>
        </p:nvSpPr>
        <p:spPr>
          <a:xfrm>
            <a:off x="2857756" y="1776642"/>
            <a:ext cx="1723549" cy="553998"/>
          </a:xfrm>
          <a:prstGeom prst="rect">
            <a:avLst/>
          </a:prstGeom>
        </p:spPr>
        <p:txBody>
          <a:bodyPr wrap="none">
            <a:spAutoFit/>
          </a:bodyPr>
          <a:lstStyle/>
          <a:p>
            <a:r>
              <a:rPr lang="zh-TW" altLang="en-US" sz="3000" b="1" dirty="0">
                <a:solidFill>
                  <a:srgbClr val="7030A0"/>
                </a:solidFill>
                <a:latin typeface="Delivery"/>
              </a:rPr>
              <a:t>低碳飲食</a:t>
            </a:r>
            <a:endParaRPr lang="zh-TW" altLang="en-US" sz="3000" dirty="0">
              <a:solidFill>
                <a:srgbClr val="7030A0"/>
              </a:solidFill>
            </a:endParaRPr>
          </a:p>
        </p:txBody>
      </p:sp>
      <p:sp>
        <p:nvSpPr>
          <p:cNvPr id="6" name="星形: 五角 5">
            <a:extLst>
              <a:ext uri="{FF2B5EF4-FFF2-40B4-BE49-F238E27FC236}">
                <a16:creationId xmlns:a16="http://schemas.microsoft.com/office/drawing/2014/main" id="{831D77C1-048C-4EC4-96C2-BFB2B9C5E65F}"/>
              </a:ext>
            </a:extLst>
          </p:cNvPr>
          <p:cNvSpPr/>
          <p:nvPr/>
        </p:nvSpPr>
        <p:spPr>
          <a:xfrm>
            <a:off x="2228850" y="1145590"/>
            <a:ext cx="424603" cy="37719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副標題 2">
            <a:extLst>
              <a:ext uri="{FF2B5EF4-FFF2-40B4-BE49-F238E27FC236}">
                <a16:creationId xmlns:a16="http://schemas.microsoft.com/office/drawing/2014/main" id="{D8BE0B38-B875-4206-9C90-9BD3E799CF91}"/>
              </a:ext>
            </a:extLst>
          </p:cNvPr>
          <p:cNvSpPr txBox="1">
            <a:spLocks/>
          </p:cNvSpPr>
          <p:nvPr/>
        </p:nvSpPr>
        <p:spPr>
          <a:xfrm>
            <a:off x="2653453" y="1142962"/>
            <a:ext cx="7766936" cy="10968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zh-TW" altLang="en-US" sz="2400" b="1" dirty="0">
                <a:solidFill>
                  <a:srgbClr val="7030A0"/>
                </a:solidFill>
                <a:hlinkClick r:id="rId2"/>
              </a:rPr>
              <a:t>低碳飲食健康又環保</a:t>
            </a:r>
            <a:endParaRPr lang="zh-TW" altLang="en-US" sz="2400" b="1" dirty="0">
              <a:solidFill>
                <a:srgbClr val="7030A0"/>
              </a:solidFill>
            </a:endParaRPr>
          </a:p>
        </p:txBody>
      </p:sp>
    </p:spTree>
    <p:extLst>
      <p:ext uri="{BB962C8B-B14F-4D97-AF65-F5344CB8AC3E}">
        <p14:creationId xmlns:p14="http://schemas.microsoft.com/office/powerpoint/2010/main" val="350576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DEE84AF-343A-4C45-BA3C-0993EC74160B}"/>
              </a:ext>
            </a:extLst>
          </p:cNvPr>
          <p:cNvSpPr/>
          <p:nvPr/>
        </p:nvSpPr>
        <p:spPr>
          <a:xfrm>
            <a:off x="2525150" y="2643192"/>
            <a:ext cx="5808000" cy="3693319"/>
          </a:xfrm>
          <a:prstGeom prst="rect">
            <a:avLst/>
          </a:prstGeom>
        </p:spPr>
        <p:txBody>
          <a:bodyPr wrap="none">
            <a:spAutoFit/>
          </a:bodyPr>
          <a:lstStyle/>
          <a:p>
            <a:pPr marL="285750" indent="-285750">
              <a:buFont typeface="Arial" panose="020B0604020202020204" pitchFamily="34" charset="0"/>
              <a:buChar char="•"/>
            </a:pPr>
            <a:r>
              <a:rPr lang="zh-TW" altLang="en-US" sz="2600" dirty="0">
                <a:solidFill>
                  <a:srgbClr val="002060"/>
                </a:solidFill>
              </a:rPr>
              <a:t>減少吃加工食品，多選擇天然食物。</a:t>
            </a:r>
            <a:endParaRPr lang="en-US" altLang="zh-TW" sz="2600" dirty="0">
              <a:solidFill>
                <a:srgbClr val="002060"/>
              </a:solidFill>
            </a:endParaRPr>
          </a:p>
          <a:p>
            <a:endParaRPr lang="en-US" altLang="zh-TW" sz="2600" dirty="0">
              <a:solidFill>
                <a:srgbClr val="002060"/>
              </a:solidFill>
            </a:endParaRPr>
          </a:p>
          <a:p>
            <a:r>
              <a:rPr lang="zh-TW" altLang="en-US" sz="2600" dirty="0">
                <a:solidFill>
                  <a:srgbClr val="002060"/>
                </a:solidFill>
              </a:rPr>
              <a:t>          新鮮蔬菜 </a:t>
            </a:r>
            <a:r>
              <a:rPr lang="en-US" altLang="zh-TW" sz="2600" dirty="0">
                <a:solidFill>
                  <a:srgbClr val="002060"/>
                </a:solidFill>
              </a:rPr>
              <a:t>VS </a:t>
            </a:r>
            <a:r>
              <a:rPr lang="zh-TW" altLang="en-US" sz="2600" dirty="0">
                <a:solidFill>
                  <a:srgbClr val="002060"/>
                </a:solidFill>
              </a:rPr>
              <a:t>乾燥蔬菜乾</a:t>
            </a:r>
            <a:endParaRPr lang="en-US" altLang="zh-TW" sz="2600" dirty="0">
              <a:solidFill>
                <a:srgbClr val="002060"/>
              </a:solidFill>
            </a:endParaRPr>
          </a:p>
          <a:p>
            <a:r>
              <a:rPr lang="zh-TW" altLang="en-US" sz="2600" dirty="0">
                <a:solidFill>
                  <a:srgbClr val="002060"/>
                </a:solidFill>
              </a:rPr>
              <a:t>          鮮魚 </a:t>
            </a:r>
            <a:r>
              <a:rPr lang="en-US" altLang="zh-TW" sz="2600" dirty="0">
                <a:solidFill>
                  <a:srgbClr val="002060"/>
                </a:solidFill>
              </a:rPr>
              <a:t>VS</a:t>
            </a:r>
            <a:r>
              <a:rPr lang="zh-TW" altLang="en-US" sz="2600" dirty="0">
                <a:solidFill>
                  <a:srgbClr val="002060"/>
                </a:solidFill>
              </a:rPr>
              <a:t> 魚罐頭</a:t>
            </a:r>
            <a:endParaRPr lang="en-US" altLang="zh-TW" sz="2600" dirty="0">
              <a:solidFill>
                <a:srgbClr val="002060"/>
              </a:solidFill>
            </a:endParaRPr>
          </a:p>
          <a:p>
            <a:r>
              <a:rPr lang="zh-TW" altLang="en-US" sz="2600" dirty="0">
                <a:solidFill>
                  <a:srgbClr val="002060"/>
                </a:solidFill>
              </a:rPr>
              <a:t>          豬肉 </a:t>
            </a:r>
            <a:r>
              <a:rPr lang="en-US" altLang="zh-TW" sz="2600" dirty="0">
                <a:solidFill>
                  <a:srgbClr val="002060"/>
                </a:solidFill>
              </a:rPr>
              <a:t>VS </a:t>
            </a:r>
            <a:r>
              <a:rPr lang="zh-TW" altLang="en-US" sz="2600" dirty="0">
                <a:solidFill>
                  <a:srgbClr val="002060"/>
                </a:solidFill>
              </a:rPr>
              <a:t>香腸</a:t>
            </a:r>
            <a:endParaRPr lang="en-US" altLang="zh-TW" sz="2600" dirty="0">
              <a:solidFill>
                <a:srgbClr val="002060"/>
              </a:solidFill>
            </a:endParaRPr>
          </a:p>
          <a:p>
            <a:r>
              <a:rPr lang="zh-TW" altLang="en-US" sz="2600" dirty="0">
                <a:solidFill>
                  <a:srgbClr val="002060"/>
                </a:solidFill>
              </a:rPr>
              <a:t>          馬鈴薯 </a:t>
            </a:r>
            <a:r>
              <a:rPr lang="en-US" altLang="zh-TW" sz="2600" dirty="0">
                <a:solidFill>
                  <a:srgbClr val="002060"/>
                </a:solidFill>
              </a:rPr>
              <a:t>VS</a:t>
            </a:r>
            <a:r>
              <a:rPr lang="zh-TW" altLang="en-US" sz="2600" dirty="0">
                <a:solidFill>
                  <a:srgbClr val="002060"/>
                </a:solidFill>
              </a:rPr>
              <a:t> 洋芋片</a:t>
            </a:r>
            <a:endParaRPr lang="en-US" altLang="zh-TW" sz="2600" dirty="0">
              <a:solidFill>
                <a:srgbClr val="002060"/>
              </a:solidFill>
            </a:endParaRPr>
          </a:p>
          <a:p>
            <a:r>
              <a:rPr lang="zh-TW" altLang="en-US" sz="2600" dirty="0">
                <a:solidFill>
                  <a:srgbClr val="002060"/>
                </a:solidFill>
              </a:rPr>
              <a:t>      </a:t>
            </a:r>
            <a:endParaRPr lang="en-US" altLang="zh-TW" sz="2600" dirty="0">
              <a:solidFill>
                <a:srgbClr val="002060"/>
              </a:solidFill>
            </a:endParaRPr>
          </a:p>
          <a:p>
            <a:r>
              <a:rPr lang="zh-TW" altLang="en-US" sz="2600" dirty="0">
                <a:solidFill>
                  <a:srgbClr val="002060"/>
                </a:solidFill>
              </a:rPr>
              <a:t>     </a:t>
            </a:r>
            <a:endParaRPr lang="en-US" altLang="zh-TW" sz="2600" dirty="0">
              <a:solidFill>
                <a:srgbClr val="002060"/>
              </a:solidFill>
            </a:endParaRPr>
          </a:p>
          <a:p>
            <a:endParaRPr lang="zh-TW" altLang="en-US" sz="2600" dirty="0">
              <a:solidFill>
                <a:srgbClr val="002060"/>
              </a:solidFill>
            </a:endParaRPr>
          </a:p>
        </p:txBody>
      </p:sp>
      <p:sp>
        <p:nvSpPr>
          <p:cNvPr id="5" name="標題 1">
            <a:extLst>
              <a:ext uri="{FF2B5EF4-FFF2-40B4-BE49-F238E27FC236}">
                <a16:creationId xmlns:a16="http://schemas.microsoft.com/office/drawing/2014/main" id="{981A9136-E6EE-4C6D-9DBB-B1966C6580B6}"/>
              </a:ext>
            </a:extLst>
          </p:cNvPr>
          <p:cNvSpPr txBox="1">
            <a:spLocks/>
          </p:cNvSpPr>
          <p:nvPr/>
        </p:nvSpPr>
        <p:spPr>
          <a:xfrm>
            <a:off x="935567" y="17202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低碳生活</a:t>
            </a:r>
          </a:p>
        </p:txBody>
      </p:sp>
      <p:sp>
        <p:nvSpPr>
          <p:cNvPr id="6" name="心形 5">
            <a:extLst>
              <a:ext uri="{FF2B5EF4-FFF2-40B4-BE49-F238E27FC236}">
                <a16:creationId xmlns:a16="http://schemas.microsoft.com/office/drawing/2014/main" id="{53447408-96EC-4842-AD58-C1AEC8628DA1}"/>
              </a:ext>
            </a:extLst>
          </p:cNvPr>
          <p:cNvSpPr/>
          <p:nvPr/>
        </p:nvSpPr>
        <p:spPr>
          <a:xfrm>
            <a:off x="2228850" y="1788674"/>
            <a:ext cx="516668" cy="43716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A4BA871F-B432-4FDD-A603-835065C0BE52}"/>
              </a:ext>
            </a:extLst>
          </p:cNvPr>
          <p:cNvSpPr/>
          <p:nvPr/>
        </p:nvSpPr>
        <p:spPr>
          <a:xfrm>
            <a:off x="2857756" y="1776642"/>
            <a:ext cx="1723549" cy="553998"/>
          </a:xfrm>
          <a:prstGeom prst="rect">
            <a:avLst/>
          </a:prstGeom>
        </p:spPr>
        <p:txBody>
          <a:bodyPr wrap="none">
            <a:spAutoFit/>
          </a:bodyPr>
          <a:lstStyle/>
          <a:p>
            <a:r>
              <a:rPr lang="zh-TW" altLang="en-US" sz="3000" b="1" dirty="0">
                <a:solidFill>
                  <a:srgbClr val="7030A0"/>
                </a:solidFill>
                <a:latin typeface="Delivery"/>
              </a:rPr>
              <a:t>低碳飲食</a:t>
            </a:r>
            <a:endParaRPr lang="zh-TW" altLang="en-US" sz="3000" dirty="0">
              <a:solidFill>
                <a:srgbClr val="7030A0"/>
              </a:solidFill>
            </a:endParaRPr>
          </a:p>
        </p:txBody>
      </p:sp>
    </p:spTree>
    <p:extLst>
      <p:ext uri="{BB962C8B-B14F-4D97-AF65-F5344CB8AC3E}">
        <p14:creationId xmlns:p14="http://schemas.microsoft.com/office/powerpoint/2010/main" val="3505352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DEE84AF-343A-4C45-BA3C-0993EC74160B}"/>
              </a:ext>
            </a:extLst>
          </p:cNvPr>
          <p:cNvSpPr/>
          <p:nvPr/>
        </p:nvSpPr>
        <p:spPr>
          <a:xfrm>
            <a:off x="2593730" y="2330640"/>
            <a:ext cx="8156400" cy="2492990"/>
          </a:xfrm>
          <a:prstGeom prst="rect">
            <a:avLst/>
          </a:prstGeom>
        </p:spPr>
        <p:txBody>
          <a:bodyPr wrap="none">
            <a:spAutoFit/>
          </a:bodyPr>
          <a:lstStyle/>
          <a:p>
            <a:endParaRPr lang="en-US" altLang="zh-TW" sz="2600" dirty="0">
              <a:solidFill>
                <a:srgbClr val="002060"/>
              </a:solidFill>
            </a:endParaRPr>
          </a:p>
          <a:p>
            <a:pPr marL="285750" indent="-285750">
              <a:buFont typeface="Arial" panose="020B0604020202020204" pitchFamily="34" charset="0"/>
              <a:buChar char="•"/>
            </a:pPr>
            <a:r>
              <a:rPr lang="zh-TW" altLang="en-US" sz="2600" dirty="0">
                <a:solidFill>
                  <a:srgbClr val="002060"/>
                </a:solidFill>
              </a:rPr>
              <a:t>多蔬果</a:t>
            </a:r>
            <a:endParaRPr lang="en-US" altLang="zh-TW" sz="2600" dirty="0">
              <a:solidFill>
                <a:srgbClr val="002060"/>
              </a:solidFill>
            </a:endParaRPr>
          </a:p>
          <a:p>
            <a:r>
              <a:rPr lang="zh-TW" altLang="en-US" sz="2600" dirty="0">
                <a:solidFill>
                  <a:srgbClr val="002060"/>
                </a:solidFill>
              </a:rPr>
              <a:t>   比起動物性食材，植物性食材利用較少的能源、土地</a:t>
            </a:r>
            <a:endParaRPr lang="en-US" altLang="zh-TW" sz="2600" dirty="0">
              <a:solidFill>
                <a:srgbClr val="002060"/>
              </a:solidFill>
            </a:endParaRPr>
          </a:p>
          <a:p>
            <a:r>
              <a:rPr lang="zh-TW" altLang="en-US" sz="2600" dirty="0">
                <a:solidFill>
                  <a:srgbClr val="002060"/>
                </a:solidFill>
              </a:rPr>
              <a:t>   及水，且溫室氣體的排放強度也較低。</a:t>
            </a:r>
            <a:endParaRPr lang="en-US" altLang="zh-TW" sz="2600" dirty="0">
              <a:solidFill>
                <a:srgbClr val="002060"/>
              </a:solidFill>
            </a:endParaRPr>
          </a:p>
          <a:p>
            <a:endParaRPr lang="en-US" altLang="zh-TW" sz="2600" dirty="0">
              <a:solidFill>
                <a:srgbClr val="002060"/>
              </a:solidFill>
            </a:endParaRPr>
          </a:p>
          <a:p>
            <a:r>
              <a:rPr lang="zh-TW" altLang="en-US" sz="2600" dirty="0">
                <a:solidFill>
                  <a:srgbClr val="002060"/>
                </a:solidFill>
              </a:rPr>
              <a:t>   </a:t>
            </a:r>
          </a:p>
        </p:txBody>
      </p:sp>
      <p:sp>
        <p:nvSpPr>
          <p:cNvPr id="5" name="標題 1">
            <a:extLst>
              <a:ext uri="{FF2B5EF4-FFF2-40B4-BE49-F238E27FC236}">
                <a16:creationId xmlns:a16="http://schemas.microsoft.com/office/drawing/2014/main" id="{981A9136-E6EE-4C6D-9DBB-B1966C6580B6}"/>
              </a:ext>
            </a:extLst>
          </p:cNvPr>
          <p:cNvSpPr txBox="1">
            <a:spLocks/>
          </p:cNvSpPr>
          <p:nvPr/>
        </p:nvSpPr>
        <p:spPr>
          <a:xfrm>
            <a:off x="935567" y="17202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低碳生活</a:t>
            </a:r>
          </a:p>
        </p:txBody>
      </p:sp>
      <p:sp>
        <p:nvSpPr>
          <p:cNvPr id="6" name="心形 5">
            <a:extLst>
              <a:ext uri="{FF2B5EF4-FFF2-40B4-BE49-F238E27FC236}">
                <a16:creationId xmlns:a16="http://schemas.microsoft.com/office/drawing/2014/main" id="{53447408-96EC-4842-AD58-C1AEC8628DA1}"/>
              </a:ext>
            </a:extLst>
          </p:cNvPr>
          <p:cNvSpPr/>
          <p:nvPr/>
        </p:nvSpPr>
        <p:spPr>
          <a:xfrm>
            <a:off x="2228850" y="1788674"/>
            <a:ext cx="516668" cy="43716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A4BA871F-B432-4FDD-A603-835065C0BE52}"/>
              </a:ext>
            </a:extLst>
          </p:cNvPr>
          <p:cNvSpPr/>
          <p:nvPr/>
        </p:nvSpPr>
        <p:spPr>
          <a:xfrm>
            <a:off x="2857756" y="1776642"/>
            <a:ext cx="1723549" cy="553998"/>
          </a:xfrm>
          <a:prstGeom prst="rect">
            <a:avLst/>
          </a:prstGeom>
        </p:spPr>
        <p:txBody>
          <a:bodyPr wrap="none">
            <a:spAutoFit/>
          </a:bodyPr>
          <a:lstStyle/>
          <a:p>
            <a:r>
              <a:rPr lang="zh-TW" altLang="en-US" sz="3000" b="1" dirty="0">
                <a:solidFill>
                  <a:srgbClr val="7030A0"/>
                </a:solidFill>
                <a:latin typeface="Delivery"/>
              </a:rPr>
              <a:t>低碳飲食</a:t>
            </a:r>
            <a:endParaRPr lang="zh-TW" altLang="en-US" sz="3000" dirty="0">
              <a:solidFill>
                <a:srgbClr val="7030A0"/>
              </a:solidFill>
            </a:endParaRPr>
          </a:p>
        </p:txBody>
      </p:sp>
    </p:spTree>
    <p:extLst>
      <p:ext uri="{BB962C8B-B14F-4D97-AF65-F5344CB8AC3E}">
        <p14:creationId xmlns:p14="http://schemas.microsoft.com/office/powerpoint/2010/main" val="1869802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a:extLst>
              <a:ext uri="{FF2B5EF4-FFF2-40B4-BE49-F238E27FC236}">
                <a16:creationId xmlns:a16="http://schemas.microsoft.com/office/drawing/2014/main" id="{981A9136-E6EE-4C6D-9DBB-B1966C6580B6}"/>
              </a:ext>
            </a:extLst>
          </p:cNvPr>
          <p:cNvSpPr txBox="1">
            <a:spLocks/>
          </p:cNvSpPr>
          <p:nvPr/>
        </p:nvSpPr>
        <p:spPr>
          <a:xfrm>
            <a:off x="935567" y="17202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低碳生活</a:t>
            </a:r>
          </a:p>
        </p:txBody>
      </p:sp>
      <p:pic>
        <p:nvPicPr>
          <p:cNvPr id="3" name="圖片 2">
            <a:extLst>
              <a:ext uri="{FF2B5EF4-FFF2-40B4-BE49-F238E27FC236}">
                <a16:creationId xmlns:a16="http://schemas.microsoft.com/office/drawing/2014/main" id="{867BC345-7F70-47FB-836B-4127DBE21DA3}"/>
              </a:ext>
            </a:extLst>
          </p:cNvPr>
          <p:cNvPicPr>
            <a:picLocks noChangeAspect="1"/>
          </p:cNvPicPr>
          <p:nvPr/>
        </p:nvPicPr>
        <p:blipFill>
          <a:blip r:embed="rId2"/>
          <a:stretch>
            <a:fillRect/>
          </a:stretch>
        </p:blipFill>
        <p:spPr>
          <a:xfrm>
            <a:off x="2202286" y="965100"/>
            <a:ext cx="6084833" cy="5720880"/>
          </a:xfrm>
          <a:prstGeom prst="rect">
            <a:avLst/>
          </a:prstGeom>
        </p:spPr>
      </p:pic>
    </p:spTree>
    <p:extLst>
      <p:ext uri="{BB962C8B-B14F-4D97-AF65-F5344CB8AC3E}">
        <p14:creationId xmlns:p14="http://schemas.microsoft.com/office/powerpoint/2010/main" val="2949616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DEE84AF-343A-4C45-BA3C-0993EC74160B}"/>
              </a:ext>
            </a:extLst>
          </p:cNvPr>
          <p:cNvSpPr/>
          <p:nvPr/>
        </p:nvSpPr>
        <p:spPr>
          <a:xfrm>
            <a:off x="2525150" y="2643192"/>
            <a:ext cx="7141699" cy="1692771"/>
          </a:xfrm>
          <a:prstGeom prst="rect">
            <a:avLst/>
          </a:prstGeom>
        </p:spPr>
        <p:txBody>
          <a:bodyPr wrap="none">
            <a:spAutoFit/>
          </a:bodyPr>
          <a:lstStyle/>
          <a:p>
            <a:endParaRPr lang="en-US" altLang="zh-TW" sz="2600" dirty="0">
              <a:solidFill>
                <a:srgbClr val="002060"/>
              </a:solidFill>
            </a:endParaRPr>
          </a:p>
          <a:p>
            <a:pPr marL="285750" indent="-285750">
              <a:buFont typeface="Arial" panose="020B0604020202020204" pitchFamily="34" charset="0"/>
              <a:buChar char="•"/>
            </a:pPr>
            <a:r>
              <a:rPr lang="zh-TW" altLang="en-US" sz="2600" dirty="0">
                <a:solidFill>
                  <a:srgbClr val="002060"/>
                </a:solidFill>
              </a:rPr>
              <a:t>合理選購食物份量，減少浪費食物。</a:t>
            </a:r>
            <a:endParaRPr lang="en-US" altLang="zh-TW" sz="2600" dirty="0">
              <a:solidFill>
                <a:srgbClr val="002060"/>
              </a:solidFill>
            </a:endParaRPr>
          </a:p>
          <a:p>
            <a:pPr marL="285750" indent="-285750">
              <a:buFont typeface="Arial" panose="020B0604020202020204" pitchFamily="34" charset="0"/>
              <a:buChar char="•"/>
            </a:pPr>
            <a:endParaRPr lang="en-US" altLang="zh-TW" sz="2600" dirty="0">
              <a:solidFill>
                <a:srgbClr val="002060"/>
              </a:solidFill>
            </a:endParaRPr>
          </a:p>
          <a:p>
            <a:pPr marL="285750" indent="-285750">
              <a:buFont typeface="Arial" panose="020B0604020202020204" pitchFamily="34" charset="0"/>
              <a:buChar char="•"/>
            </a:pPr>
            <a:r>
              <a:rPr lang="zh-TW" altLang="en-US" sz="2600" dirty="0">
                <a:solidFill>
                  <a:srgbClr val="002060"/>
                </a:solidFill>
              </a:rPr>
              <a:t>盡量減少使用即棄餐具和外賣時自備食物盒。</a:t>
            </a:r>
          </a:p>
        </p:txBody>
      </p:sp>
      <p:sp>
        <p:nvSpPr>
          <p:cNvPr id="5" name="標題 1">
            <a:extLst>
              <a:ext uri="{FF2B5EF4-FFF2-40B4-BE49-F238E27FC236}">
                <a16:creationId xmlns:a16="http://schemas.microsoft.com/office/drawing/2014/main" id="{981A9136-E6EE-4C6D-9DBB-B1966C6580B6}"/>
              </a:ext>
            </a:extLst>
          </p:cNvPr>
          <p:cNvSpPr txBox="1">
            <a:spLocks/>
          </p:cNvSpPr>
          <p:nvPr/>
        </p:nvSpPr>
        <p:spPr>
          <a:xfrm>
            <a:off x="935567" y="17202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低碳生活</a:t>
            </a:r>
          </a:p>
        </p:txBody>
      </p:sp>
      <p:sp>
        <p:nvSpPr>
          <p:cNvPr id="6" name="心形 5">
            <a:extLst>
              <a:ext uri="{FF2B5EF4-FFF2-40B4-BE49-F238E27FC236}">
                <a16:creationId xmlns:a16="http://schemas.microsoft.com/office/drawing/2014/main" id="{53447408-96EC-4842-AD58-C1AEC8628DA1}"/>
              </a:ext>
            </a:extLst>
          </p:cNvPr>
          <p:cNvSpPr/>
          <p:nvPr/>
        </p:nvSpPr>
        <p:spPr>
          <a:xfrm>
            <a:off x="2228850" y="1788674"/>
            <a:ext cx="516668" cy="43716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A4BA871F-B432-4FDD-A603-835065C0BE52}"/>
              </a:ext>
            </a:extLst>
          </p:cNvPr>
          <p:cNvSpPr/>
          <p:nvPr/>
        </p:nvSpPr>
        <p:spPr>
          <a:xfrm>
            <a:off x="2857756" y="1776642"/>
            <a:ext cx="1723549" cy="553998"/>
          </a:xfrm>
          <a:prstGeom prst="rect">
            <a:avLst/>
          </a:prstGeom>
        </p:spPr>
        <p:txBody>
          <a:bodyPr wrap="none">
            <a:spAutoFit/>
          </a:bodyPr>
          <a:lstStyle/>
          <a:p>
            <a:r>
              <a:rPr lang="zh-TW" altLang="en-US" sz="3000" b="1" dirty="0">
                <a:solidFill>
                  <a:srgbClr val="7030A0"/>
                </a:solidFill>
                <a:latin typeface="Delivery"/>
              </a:rPr>
              <a:t>低碳飲食</a:t>
            </a:r>
            <a:endParaRPr lang="zh-TW" altLang="en-US" sz="3000" dirty="0">
              <a:solidFill>
                <a:srgbClr val="7030A0"/>
              </a:solidFill>
            </a:endParaRPr>
          </a:p>
        </p:txBody>
      </p:sp>
    </p:spTree>
    <p:extLst>
      <p:ext uri="{BB962C8B-B14F-4D97-AF65-F5344CB8AC3E}">
        <p14:creationId xmlns:p14="http://schemas.microsoft.com/office/powerpoint/2010/main" val="797785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a:extLst>
              <a:ext uri="{FF2B5EF4-FFF2-40B4-BE49-F238E27FC236}">
                <a16:creationId xmlns:a16="http://schemas.microsoft.com/office/drawing/2014/main" id="{981A9136-E6EE-4C6D-9DBB-B1966C6580B6}"/>
              </a:ext>
            </a:extLst>
          </p:cNvPr>
          <p:cNvSpPr txBox="1">
            <a:spLocks/>
          </p:cNvSpPr>
          <p:nvPr/>
        </p:nvSpPr>
        <p:spPr>
          <a:xfrm>
            <a:off x="935567" y="17202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低碳生活</a:t>
            </a:r>
          </a:p>
        </p:txBody>
      </p:sp>
      <p:pic>
        <p:nvPicPr>
          <p:cNvPr id="3" name="圖片 2">
            <a:extLst>
              <a:ext uri="{FF2B5EF4-FFF2-40B4-BE49-F238E27FC236}">
                <a16:creationId xmlns:a16="http://schemas.microsoft.com/office/drawing/2014/main" id="{808BD80B-2372-4A5D-8B70-DDA13120E8F6}"/>
              </a:ext>
            </a:extLst>
          </p:cNvPr>
          <p:cNvPicPr>
            <a:picLocks noChangeAspect="1"/>
          </p:cNvPicPr>
          <p:nvPr/>
        </p:nvPicPr>
        <p:blipFill>
          <a:blip r:embed="rId2"/>
          <a:stretch>
            <a:fillRect/>
          </a:stretch>
        </p:blipFill>
        <p:spPr>
          <a:xfrm>
            <a:off x="1986849" y="1074420"/>
            <a:ext cx="7188682" cy="5783580"/>
          </a:xfrm>
          <a:prstGeom prst="rect">
            <a:avLst/>
          </a:prstGeom>
        </p:spPr>
      </p:pic>
    </p:spTree>
    <p:extLst>
      <p:ext uri="{BB962C8B-B14F-4D97-AF65-F5344CB8AC3E}">
        <p14:creationId xmlns:p14="http://schemas.microsoft.com/office/powerpoint/2010/main" val="2736497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97F546FA-4EA4-4097-8884-0F4D6DCE8E4E}"/>
              </a:ext>
            </a:extLst>
          </p:cNvPr>
          <p:cNvSpPr txBox="1">
            <a:spLocks/>
          </p:cNvSpPr>
          <p:nvPr/>
        </p:nvSpPr>
        <p:spPr>
          <a:xfrm>
            <a:off x="741257" y="297750"/>
            <a:ext cx="7766936" cy="109689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認識碳標籤</a:t>
            </a:r>
          </a:p>
        </p:txBody>
      </p:sp>
      <p:sp>
        <p:nvSpPr>
          <p:cNvPr id="6" name="副標題 2">
            <a:extLst>
              <a:ext uri="{FF2B5EF4-FFF2-40B4-BE49-F238E27FC236}">
                <a16:creationId xmlns:a16="http://schemas.microsoft.com/office/drawing/2014/main" id="{5D2E2A93-2497-4046-84AB-499EAD93EBA0}"/>
              </a:ext>
            </a:extLst>
          </p:cNvPr>
          <p:cNvSpPr txBox="1">
            <a:spLocks/>
          </p:cNvSpPr>
          <p:nvPr/>
        </p:nvSpPr>
        <p:spPr>
          <a:xfrm>
            <a:off x="3038687" y="2332101"/>
            <a:ext cx="7766936" cy="10968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zh-TW" altLang="en-US" sz="2400" b="1" dirty="0">
              <a:solidFill>
                <a:srgbClr val="7030A0"/>
              </a:solidFill>
            </a:endParaRPr>
          </a:p>
        </p:txBody>
      </p:sp>
      <p:pic>
        <p:nvPicPr>
          <p:cNvPr id="9" name="圖片 8">
            <a:extLst>
              <a:ext uri="{FF2B5EF4-FFF2-40B4-BE49-F238E27FC236}">
                <a16:creationId xmlns:a16="http://schemas.microsoft.com/office/drawing/2014/main" id="{C7FA62F0-A656-4731-BB7E-FC4F120EB777}"/>
              </a:ext>
            </a:extLst>
          </p:cNvPr>
          <p:cNvPicPr>
            <a:picLocks noChangeAspect="1"/>
          </p:cNvPicPr>
          <p:nvPr/>
        </p:nvPicPr>
        <p:blipFill>
          <a:blip r:embed="rId2"/>
          <a:stretch>
            <a:fillRect/>
          </a:stretch>
        </p:blipFill>
        <p:spPr>
          <a:xfrm>
            <a:off x="3822684" y="2663382"/>
            <a:ext cx="4963903" cy="3459904"/>
          </a:xfrm>
          <a:prstGeom prst="rect">
            <a:avLst/>
          </a:prstGeom>
        </p:spPr>
      </p:pic>
      <p:sp>
        <p:nvSpPr>
          <p:cNvPr id="10" name="副標題 2">
            <a:extLst>
              <a:ext uri="{FF2B5EF4-FFF2-40B4-BE49-F238E27FC236}">
                <a16:creationId xmlns:a16="http://schemas.microsoft.com/office/drawing/2014/main" id="{40EF8EBA-A617-456D-96B9-66544DDD4250}"/>
              </a:ext>
            </a:extLst>
          </p:cNvPr>
          <p:cNvSpPr txBox="1">
            <a:spLocks/>
          </p:cNvSpPr>
          <p:nvPr/>
        </p:nvSpPr>
        <p:spPr>
          <a:xfrm>
            <a:off x="2112857" y="1954911"/>
            <a:ext cx="7766936" cy="10968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zh-TW" altLang="en-US" sz="2400" b="1" dirty="0">
                <a:solidFill>
                  <a:srgbClr val="7030A0"/>
                </a:solidFill>
                <a:hlinkClick r:id="rId3">
                  <a:extLst>
                    <a:ext uri="{A12FA001-AC4F-418D-AE19-62706E023703}">
                      <ahyp:hlinkClr xmlns:ahyp="http://schemas.microsoft.com/office/drawing/2018/hyperlinkcolor" val="tx"/>
                    </a:ext>
                  </a:extLst>
                </a:hlinkClick>
              </a:rPr>
              <a:t>認識碳標籤</a:t>
            </a:r>
            <a:r>
              <a:rPr lang="en-US" altLang="zh-TW" sz="1400" b="1" dirty="0">
                <a:solidFill>
                  <a:schemeClr val="accent4">
                    <a:lumMod val="60000"/>
                    <a:lumOff val="40000"/>
                  </a:schemeClr>
                </a:solidFill>
              </a:rPr>
              <a:t>(~~~6:57)</a:t>
            </a:r>
            <a:endParaRPr lang="zh-TW" altLang="en-US" sz="1400" b="1" dirty="0">
              <a:solidFill>
                <a:schemeClr val="accent4">
                  <a:lumMod val="60000"/>
                  <a:lumOff val="40000"/>
                </a:schemeClr>
              </a:solidFill>
            </a:endParaRPr>
          </a:p>
        </p:txBody>
      </p:sp>
      <p:sp>
        <p:nvSpPr>
          <p:cNvPr id="11" name="星形: 五角 10">
            <a:extLst>
              <a:ext uri="{FF2B5EF4-FFF2-40B4-BE49-F238E27FC236}">
                <a16:creationId xmlns:a16="http://schemas.microsoft.com/office/drawing/2014/main" id="{28EBC285-950E-4E73-A9A8-F8ABC0C7CEA9}"/>
              </a:ext>
            </a:extLst>
          </p:cNvPr>
          <p:cNvSpPr/>
          <p:nvPr/>
        </p:nvSpPr>
        <p:spPr>
          <a:xfrm>
            <a:off x="1585555" y="1954911"/>
            <a:ext cx="424603" cy="37719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70082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F97FBB77-A4F2-497F-BD7C-D48F2E8329F5}"/>
              </a:ext>
            </a:extLst>
          </p:cNvPr>
          <p:cNvPicPr>
            <a:picLocks noChangeAspect="1"/>
          </p:cNvPicPr>
          <p:nvPr/>
        </p:nvPicPr>
        <p:blipFill>
          <a:blip r:embed="rId2"/>
          <a:stretch>
            <a:fillRect/>
          </a:stretch>
        </p:blipFill>
        <p:spPr>
          <a:xfrm>
            <a:off x="2286001" y="325887"/>
            <a:ext cx="7749128" cy="6311396"/>
          </a:xfrm>
          <a:prstGeom prst="rect">
            <a:avLst/>
          </a:prstGeom>
        </p:spPr>
      </p:pic>
    </p:spTree>
    <p:extLst>
      <p:ext uri="{BB962C8B-B14F-4D97-AF65-F5344CB8AC3E}">
        <p14:creationId xmlns:p14="http://schemas.microsoft.com/office/powerpoint/2010/main" val="912117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B93D5F7B-4707-4ABE-AD51-8AAC9AA6ABCF}"/>
              </a:ext>
            </a:extLst>
          </p:cNvPr>
          <p:cNvPicPr>
            <a:picLocks noChangeAspect="1"/>
          </p:cNvPicPr>
          <p:nvPr/>
        </p:nvPicPr>
        <p:blipFill>
          <a:blip r:embed="rId2"/>
          <a:stretch>
            <a:fillRect/>
          </a:stretch>
        </p:blipFill>
        <p:spPr>
          <a:xfrm>
            <a:off x="1459492" y="392036"/>
            <a:ext cx="9553284" cy="6073928"/>
          </a:xfrm>
          <a:prstGeom prst="rect">
            <a:avLst/>
          </a:prstGeom>
        </p:spPr>
      </p:pic>
    </p:spTree>
    <p:extLst>
      <p:ext uri="{BB962C8B-B14F-4D97-AF65-F5344CB8AC3E}">
        <p14:creationId xmlns:p14="http://schemas.microsoft.com/office/powerpoint/2010/main" val="558640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E7961C42-DDA5-4CA6-BFE0-1E2F4B07711B}"/>
              </a:ext>
            </a:extLst>
          </p:cNvPr>
          <p:cNvPicPr>
            <a:picLocks noChangeAspect="1"/>
          </p:cNvPicPr>
          <p:nvPr/>
        </p:nvPicPr>
        <p:blipFill>
          <a:blip r:embed="rId2"/>
          <a:stretch>
            <a:fillRect/>
          </a:stretch>
        </p:blipFill>
        <p:spPr>
          <a:xfrm>
            <a:off x="484790" y="1269890"/>
            <a:ext cx="11222420" cy="4318219"/>
          </a:xfrm>
          <a:prstGeom prst="rect">
            <a:avLst/>
          </a:prstGeom>
        </p:spPr>
      </p:pic>
    </p:spTree>
    <p:extLst>
      <p:ext uri="{BB962C8B-B14F-4D97-AF65-F5344CB8AC3E}">
        <p14:creationId xmlns:p14="http://schemas.microsoft.com/office/powerpoint/2010/main" val="2085743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73CE8FC9-9267-453B-B82E-51BF619713C3}"/>
              </a:ext>
            </a:extLst>
          </p:cNvPr>
          <p:cNvPicPr>
            <a:picLocks noChangeAspect="1"/>
          </p:cNvPicPr>
          <p:nvPr/>
        </p:nvPicPr>
        <p:blipFill>
          <a:blip r:embed="rId2"/>
          <a:stretch>
            <a:fillRect/>
          </a:stretch>
        </p:blipFill>
        <p:spPr>
          <a:xfrm>
            <a:off x="2716005" y="428163"/>
            <a:ext cx="6364933" cy="6001674"/>
          </a:xfrm>
          <a:prstGeom prst="rect">
            <a:avLst/>
          </a:prstGeom>
        </p:spPr>
      </p:pic>
    </p:spTree>
    <p:extLst>
      <p:ext uri="{BB962C8B-B14F-4D97-AF65-F5344CB8AC3E}">
        <p14:creationId xmlns:p14="http://schemas.microsoft.com/office/powerpoint/2010/main" val="3763420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FFA9B53B-F13A-46EF-80CD-F517A36A80B4}"/>
              </a:ext>
            </a:extLst>
          </p:cNvPr>
          <p:cNvPicPr>
            <a:picLocks noChangeAspect="1"/>
          </p:cNvPicPr>
          <p:nvPr/>
        </p:nvPicPr>
        <p:blipFill>
          <a:blip r:embed="rId2"/>
          <a:stretch>
            <a:fillRect/>
          </a:stretch>
        </p:blipFill>
        <p:spPr>
          <a:xfrm>
            <a:off x="2128345" y="581954"/>
            <a:ext cx="8213834" cy="6082548"/>
          </a:xfrm>
          <a:prstGeom prst="rect">
            <a:avLst/>
          </a:prstGeom>
        </p:spPr>
      </p:pic>
    </p:spTree>
    <p:extLst>
      <p:ext uri="{BB962C8B-B14F-4D97-AF65-F5344CB8AC3E}">
        <p14:creationId xmlns:p14="http://schemas.microsoft.com/office/powerpoint/2010/main" val="4035911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5976B607-4DE7-4C77-8139-20E58AE7EF3D}"/>
              </a:ext>
            </a:extLst>
          </p:cNvPr>
          <p:cNvPicPr>
            <a:picLocks noChangeAspect="1"/>
          </p:cNvPicPr>
          <p:nvPr/>
        </p:nvPicPr>
        <p:blipFill>
          <a:blip r:embed="rId2"/>
          <a:stretch>
            <a:fillRect/>
          </a:stretch>
        </p:blipFill>
        <p:spPr>
          <a:xfrm>
            <a:off x="2743200" y="326878"/>
            <a:ext cx="7614744" cy="5953684"/>
          </a:xfrm>
          <a:prstGeom prst="rect">
            <a:avLst/>
          </a:prstGeom>
        </p:spPr>
      </p:pic>
    </p:spTree>
    <p:extLst>
      <p:ext uri="{BB962C8B-B14F-4D97-AF65-F5344CB8AC3E}">
        <p14:creationId xmlns:p14="http://schemas.microsoft.com/office/powerpoint/2010/main" val="4289238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5F758DD7-062A-4F71-A5A9-0FF641626033}"/>
              </a:ext>
            </a:extLst>
          </p:cNvPr>
          <p:cNvPicPr>
            <a:picLocks noChangeAspect="1"/>
          </p:cNvPicPr>
          <p:nvPr/>
        </p:nvPicPr>
        <p:blipFill>
          <a:blip r:embed="rId2"/>
          <a:stretch>
            <a:fillRect/>
          </a:stretch>
        </p:blipFill>
        <p:spPr>
          <a:xfrm>
            <a:off x="2251776" y="412636"/>
            <a:ext cx="7688448" cy="6032727"/>
          </a:xfrm>
          <a:prstGeom prst="rect">
            <a:avLst/>
          </a:prstGeom>
        </p:spPr>
      </p:pic>
    </p:spTree>
    <p:extLst>
      <p:ext uri="{BB962C8B-B14F-4D97-AF65-F5344CB8AC3E}">
        <p14:creationId xmlns:p14="http://schemas.microsoft.com/office/powerpoint/2010/main" val="3089681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7EDE2FD7-8FD1-49B4-9BEC-89272785E5A3}"/>
              </a:ext>
            </a:extLst>
          </p:cNvPr>
          <p:cNvSpPr txBox="1">
            <a:spLocks noGrp="1"/>
          </p:cNvSpPr>
          <p:nvPr>
            <p:ph type="title"/>
          </p:nvPr>
        </p:nvSpPr>
        <p:spPr>
          <a:xfrm>
            <a:off x="677863" y="609600"/>
            <a:ext cx="8596312"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6000" b="1" dirty="0"/>
              <a:t>認識碳標籤</a:t>
            </a:r>
          </a:p>
        </p:txBody>
      </p:sp>
      <p:sp>
        <p:nvSpPr>
          <p:cNvPr id="5" name="文字方塊 4">
            <a:extLst>
              <a:ext uri="{FF2B5EF4-FFF2-40B4-BE49-F238E27FC236}">
                <a16:creationId xmlns:a16="http://schemas.microsoft.com/office/drawing/2014/main" id="{7B45CB1A-E3F1-4A60-8634-9F7F5AF32095}"/>
              </a:ext>
            </a:extLst>
          </p:cNvPr>
          <p:cNvSpPr txBox="1"/>
          <p:nvPr/>
        </p:nvSpPr>
        <p:spPr>
          <a:xfrm>
            <a:off x="902970" y="1930400"/>
            <a:ext cx="6652260" cy="461665"/>
          </a:xfrm>
          <a:prstGeom prst="rect">
            <a:avLst/>
          </a:prstGeom>
          <a:noFill/>
        </p:spPr>
        <p:txBody>
          <a:bodyPr wrap="square" rtlCol="0">
            <a:spAutoFit/>
          </a:bodyPr>
          <a:lstStyle/>
          <a:p>
            <a:r>
              <a:rPr lang="zh-TW" altLang="en-US" sz="2400" b="1" dirty="0">
                <a:solidFill>
                  <a:srgbClr val="7030A0"/>
                </a:solidFill>
              </a:rPr>
              <a:t>回家作業：收集日常生活中的碳標籤</a:t>
            </a:r>
          </a:p>
        </p:txBody>
      </p:sp>
      <p:pic>
        <p:nvPicPr>
          <p:cNvPr id="7" name="圖片 6">
            <a:extLst>
              <a:ext uri="{FF2B5EF4-FFF2-40B4-BE49-F238E27FC236}">
                <a16:creationId xmlns:a16="http://schemas.microsoft.com/office/drawing/2014/main" id="{1F2952A5-FFC2-4C34-B6DD-9B655274B3FF}"/>
              </a:ext>
            </a:extLst>
          </p:cNvPr>
          <p:cNvPicPr>
            <a:picLocks noChangeAspect="1"/>
          </p:cNvPicPr>
          <p:nvPr/>
        </p:nvPicPr>
        <p:blipFill>
          <a:blip r:embed="rId2"/>
          <a:stretch>
            <a:fillRect/>
          </a:stretch>
        </p:blipFill>
        <p:spPr>
          <a:xfrm>
            <a:off x="1358177" y="2650798"/>
            <a:ext cx="7915998" cy="3931013"/>
          </a:xfrm>
          <a:prstGeom prst="rect">
            <a:avLst/>
          </a:prstGeom>
        </p:spPr>
      </p:pic>
    </p:spTree>
    <p:extLst>
      <p:ext uri="{BB962C8B-B14F-4D97-AF65-F5344CB8AC3E}">
        <p14:creationId xmlns:p14="http://schemas.microsoft.com/office/powerpoint/2010/main" val="1408750327"/>
      </p:ext>
    </p:extLst>
  </p:cSld>
  <p:clrMapOvr>
    <a:masterClrMapping/>
  </p:clrMapOvr>
</p:sld>
</file>

<file path=ppt/theme/theme1.xml><?xml version="1.0" encoding="utf-8"?>
<a:theme xmlns:a="http://schemas.openxmlformats.org/drawingml/2006/main" name="多面向">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2261</TotalTime>
  <Words>353</Words>
  <Application>Microsoft Office PowerPoint</Application>
  <PresentationFormat>寬螢幕</PresentationFormat>
  <Paragraphs>66</Paragraphs>
  <Slides>21</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21</vt:i4>
      </vt:variant>
    </vt:vector>
  </HeadingPairs>
  <TitlesOfParts>
    <vt:vector size="27" baseType="lpstr">
      <vt:lpstr>Delivery</vt:lpstr>
      <vt:lpstr>微軟正黑體</vt:lpstr>
      <vt:lpstr>Arial</vt:lpstr>
      <vt:lpstr>Trebuchet MS</vt:lpstr>
      <vt:lpstr>Wingdings 3</vt:lpstr>
      <vt:lpstr>多面向</vt:lpstr>
      <vt:lpstr>碳足跡</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認識碳標籤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user</cp:lastModifiedBy>
  <cp:revision>32</cp:revision>
  <dcterms:created xsi:type="dcterms:W3CDTF">2025-03-05T01:01:31Z</dcterms:created>
  <dcterms:modified xsi:type="dcterms:W3CDTF">2025-03-07T06:00:34Z</dcterms:modified>
</cp:coreProperties>
</file>